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6" r:id="rId3"/>
    <p:sldId id="275" r:id="rId4"/>
    <p:sldId id="290" r:id="rId5"/>
    <p:sldId id="306" r:id="rId6"/>
    <p:sldId id="316" r:id="rId7"/>
    <p:sldId id="317" r:id="rId8"/>
    <p:sldId id="310" r:id="rId9"/>
    <p:sldId id="311" r:id="rId10"/>
    <p:sldId id="307" r:id="rId11"/>
    <p:sldId id="308" r:id="rId12"/>
    <p:sldId id="273" r:id="rId13"/>
    <p:sldId id="309" r:id="rId14"/>
    <p:sldId id="318" r:id="rId15"/>
    <p:sldId id="313" r:id="rId16"/>
    <p:sldId id="271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4" r:id="rId30"/>
    <p:sldId id="305" r:id="rId31"/>
    <p:sldId id="279" r:id="rId32"/>
    <p:sldId id="280" r:id="rId33"/>
    <p:sldId id="315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74" r:id="rId43"/>
    <p:sldId id="276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69"/>
    <a:srgbClr val="2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3"/>
    <p:restoredTop sz="94762"/>
  </p:normalViewPr>
  <p:slideViewPr>
    <p:cSldViewPr snapToGrid="0">
      <p:cViewPr varScale="1">
        <p:scale>
          <a:sx n="84" d="100"/>
          <a:sy n="84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1F2519-C5A2-4168-9554-21751608539A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21C1B-DDA6-4D9D-930C-E876EBD1B8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8962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49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029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8080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930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334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89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451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271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540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772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50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642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92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395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866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1882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7785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068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018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079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684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500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442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321C1B-DDA6-4D9D-930C-E876EBD1B8A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19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85404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4866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9827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4368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008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363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176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56334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45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136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2390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179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013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7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24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53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14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65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21C1B-DDA6-4D9D-930C-E876EBD1B8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447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775FD-2F8D-36A2-3320-53B542ED9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82177E6-B78C-20B8-22A5-FD9E04105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514EC3-5E32-3927-DED2-2AED29C2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C7B442-D16D-5360-8472-7EA7E6E8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61A5E0-0D50-8B1A-6DB1-5AE41C50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0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2EBA49-8E0D-66B1-F74F-A6B149D20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3E6B46-48F2-1663-9DAE-374F1D8DE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424F27-C9F3-464D-F384-BA0D6177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AE0F4A-F013-DECC-7A60-7F0C1532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54DD45-BA13-1002-9CF8-FDD66793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43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6F6EC8D-6777-8E99-D70E-0AE32799A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F6A79E-2931-5983-F7C2-7D12C0301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AB7A3F-9F57-F0CF-06F8-4A55538F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F988E3-377D-82EC-3C09-5F589176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9C17FF-B69B-F96D-0D65-B1734D37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2254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440CFC-1E09-B67E-EB80-1ABA1740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631BC2-DA51-862B-6270-5B1FC5D9F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614124-C8B7-32EC-8452-E4074649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1972BB-A424-BED2-756C-82E39A497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2046C2-3D44-1121-C130-1A2793CE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984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272A1-7FBF-6063-E06E-7ED9224F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4729DC-3AD2-A2B1-9CEA-1777004E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123F73-D30F-A4BD-68D2-49B39A1E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807CDB-954B-643B-EEE5-62C51C24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014791-269A-730E-82C7-3A315646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17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0D96F9-5956-9DA5-D4C2-D8D1863E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7C0406-DD5D-5147-3F26-1FB1F6B6A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0C5D2D-4CE3-43BA-5F53-B3A5F8CA7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62C816-83D9-9F44-3FE4-B446E1D3F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5DC9C1-CDE1-5984-76B6-9471FD2A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A6728B-08B2-5B7C-96B4-B96B7715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04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0AE2D6-26FB-3790-FA9C-DF92EDF9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4B5CD9-DE72-F62A-69EF-CCE852B99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E5395C-3418-77FB-FC2F-7DDEA4952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2A39825-ED15-8C97-B09C-D7E406CB1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CE47BA9-F095-4FFD-8434-EA9E09592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D97AE17-4616-C43F-423D-71EA2EE2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399F2A6-ECB3-DDB3-1FA8-61AEBF522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72A053D-47C1-5FCC-70E7-CBAC3BD6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00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F708DD-099E-5D09-ACBE-C7FE1EB1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CE086C0-0525-BE79-2EE3-B95E42D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4F9EC1F-4253-94F7-0967-692192AA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CFF692-8F0C-CD4D-C93F-79BE6264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0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BC73932-DA23-1A77-8AD7-366F5EF4D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69B200F-345D-9A03-768D-09B4B5602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594D79-6DEF-AF4A-77CD-CF501EE7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32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AC3DA-4D05-617C-A4CB-46018598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45504-D9A4-8259-E1E1-E3870F0BB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CF6621D-DF33-B529-06EA-86E838424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402AC1-E520-1841-5985-FCED7964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62B4FE-5751-B28C-86B3-6E4B955B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8B0C7DA-5732-6073-5615-EDEEFF7E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298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EE582-72A8-C5AB-5233-ABFD9C6DD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74E000E-F929-A0F9-6629-628031DC7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437B2E-2338-9C4D-C726-35CDC042CA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AA415-FA86-42D0-67F1-EDA9F95E8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D1F0D1-5459-0401-3C62-43519E031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D37AD7-05DC-0119-4F37-84BDDAA7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34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F6E22B0-D647-983D-3A12-5F334432D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DEB56E-5F92-1B98-37DB-BC3E20C9D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BDBFB5-7A36-DE1F-6E69-B163DD456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E3356-0041-4173-BFFD-D47E7F358EA3}" type="datetimeFigureOut">
              <a:rPr lang="it-IT" smtClean="0"/>
              <a:t>06/07/23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05C9D2-AD3D-71CB-76AD-F972F36E1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5B2F1D-21AD-D140-3238-C760FA034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5D32C-6C45-45A0-888A-60EB7EC21A8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56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8.wdp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4.wdp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4.wdp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5.wdp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6.wdp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7.wdp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7.wdp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microsoft.com/office/2007/relationships/hdphoto" Target="../media/hdphoto6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A22DF1D9-AF46-4063-B901-8D417EFA4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32584" y="2764708"/>
            <a:ext cx="4926832" cy="1328584"/>
          </a:xfrm>
          <a:prstGeom prst="rect">
            <a:avLst/>
          </a:prstGeom>
        </p:spPr>
      </p:pic>
      <p:pic>
        <p:nvPicPr>
          <p:cNvPr id="12" name="Immagine 11" descr="Immagine che contiene persona, vestiti, libro, cappuccio&#10;&#10;Descrizione generata automaticamente">
            <a:extLst>
              <a:ext uri="{FF2B5EF4-FFF2-40B4-BE49-F238E27FC236}">
                <a16:creationId xmlns:a16="http://schemas.microsoft.com/office/drawing/2014/main" id="{3E75210A-004D-97E4-ECBF-0C700AF16A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24" b="99922" l="10000" r="90000">
                        <a14:foregroundMark x1="28403" y1="79844" x2="25226" y2="88724"/>
                        <a14:foregroundMark x1="25226" y1="88724" x2="34323" y2="91641"/>
                        <a14:foregroundMark x1="34323" y1="91641" x2="39340" y2="97422"/>
                        <a14:foregroundMark x1="39340" y1="97422" x2="46545" y2="98906"/>
                        <a14:foregroundMark x1="46545" y1="98906" x2="54566" y2="95807"/>
                        <a14:foregroundMark x1="54566" y1="95807" x2="56979" y2="89271"/>
                        <a14:foregroundMark x1="56979" y1="89271" x2="50451" y2="81979"/>
                        <a14:foregroundMark x1="50451" y1="81979" x2="27917" y2="80000"/>
                        <a14:foregroundMark x1="50486" y1="84740" x2="38003" y2="84479"/>
                        <a14:foregroundMark x1="38003" y1="84479" x2="38524" y2="98359"/>
                        <a14:foregroundMark x1="38524" y1="98359" x2="48924" y2="97969"/>
                        <a14:foregroundMark x1="48924" y1="97969" x2="56215" y2="92396"/>
                        <a14:foregroundMark x1="56215" y1="92396" x2="55156" y2="84844"/>
                        <a14:foregroundMark x1="55156" y1="84844" x2="50486" y2="83880"/>
                        <a14:foregroundMark x1="50486" y1="83880" x2="50486" y2="83880"/>
                        <a14:foregroundMark x1="33663" y1="83880" x2="28490" y2="83359"/>
                        <a14:foregroundMark x1="28490" y1="83359" x2="30747" y2="92734"/>
                        <a14:foregroundMark x1="30747" y1="92734" x2="36927" y2="98958"/>
                        <a14:foregroundMark x1="36927" y1="98958" x2="51493" y2="96094"/>
                        <a14:foregroundMark x1="51493" y1="96094" x2="56632" y2="90130"/>
                        <a14:foregroundMark x1="56632" y1="90130" x2="50625" y2="83099"/>
                        <a14:foregroundMark x1="50625" y1="83099" x2="34323" y2="84297"/>
                        <a14:foregroundMark x1="29167" y1="72109" x2="24601" y2="82630"/>
                        <a14:foregroundMark x1="24601" y1="82630" x2="26979" y2="93359"/>
                        <a14:foregroundMark x1="26979" y1="93359" x2="31580" y2="99401"/>
                        <a14:foregroundMark x1="31580" y1="99401" x2="40000" y2="99922"/>
                        <a14:foregroundMark x1="40000" y1="99922" x2="48993" y2="98438"/>
                        <a14:foregroundMark x1="48993" y1="98438" x2="53976" y2="95286"/>
                        <a14:foregroundMark x1="53976" y1="95286" x2="57622" y2="89193"/>
                        <a14:foregroundMark x1="57622" y1="89193" x2="52778" y2="78542"/>
                        <a14:foregroundMark x1="52778" y1="78542" x2="27726" y2="72396"/>
                        <a14:foregroundMark x1="30399" y1="86875" x2="33038" y2="97839"/>
                        <a14:foregroundMark x1="33038" y1="97839" x2="39253" y2="97031"/>
                        <a14:foregroundMark x1="39253" y1="97031" x2="38542" y2="87917"/>
                        <a14:foregroundMark x1="38542" y1="87917" x2="29826" y2="86875"/>
                        <a14:foregroundMark x1="42934" y1="79844" x2="39340" y2="95078"/>
                        <a14:foregroundMark x1="39340" y1="95078" x2="46563" y2="97396"/>
                        <a14:foregroundMark x1="46563" y1="97396" x2="51476" y2="87995"/>
                        <a14:foregroundMark x1="51476" y1="87995" x2="43594" y2="80964"/>
                        <a14:foregroundMark x1="43594" y1="80964" x2="42552" y2="81146"/>
                        <a14:foregroundMark x1="53924" y1="84010" x2="26094" y2="84583"/>
                        <a14:foregroundMark x1="26094" y1="84583" x2="27830" y2="91302"/>
                        <a14:foregroundMark x1="27830" y1="91302" x2="33194" y2="95964"/>
                        <a14:foregroundMark x1="33194" y1="95964" x2="39722" y2="96641"/>
                        <a14:foregroundMark x1="39722" y1="96641" x2="45278" y2="91667"/>
                        <a14:foregroundMark x1="45278" y1="91667" x2="50382" y2="81432"/>
                        <a14:foregroundMark x1="36337" y1="85156" x2="36684" y2="95677"/>
                        <a14:foregroundMark x1="36684" y1="95677" x2="37431" y2="86458"/>
                        <a14:foregroundMark x1="37431" y1="86458" x2="36806" y2="84297"/>
                        <a14:foregroundMark x1="53247" y1="97214" x2="56892" y2="88724"/>
                        <a14:foregroundMark x1="56892" y1="88724" x2="54323" y2="82396"/>
                        <a14:foregroundMark x1="54323" y1="82396" x2="25712" y2="83151"/>
                        <a14:foregroundMark x1="25712" y1="83151" x2="25260" y2="90391"/>
                        <a14:foregroundMark x1="25260" y1="90391" x2="28455" y2="98047"/>
                        <a14:foregroundMark x1="28455" y1="98047" x2="39184" y2="98203"/>
                        <a14:foregroundMark x1="39184" y1="98203" x2="55260" y2="95781"/>
                        <a14:foregroundMark x1="31840" y1="84167" x2="27066" y2="88802"/>
                        <a14:foregroundMark x1="27066" y1="88802" x2="33056" y2="95417"/>
                        <a14:foregroundMark x1="33056" y1="95417" x2="37726" y2="97708"/>
                        <a14:foregroundMark x1="37726" y1="97708" x2="48003" y2="96276"/>
                        <a14:foregroundMark x1="48003" y1="96276" x2="55712" y2="91589"/>
                        <a14:foregroundMark x1="55712" y1="91589" x2="43160" y2="86068"/>
                        <a14:foregroundMark x1="43160" y1="86068" x2="34358" y2="85990"/>
                        <a14:foregroundMark x1="34358" y1="85990" x2="31840" y2="84297"/>
                        <a14:foregroundMark x1="48750" y1="17214" x2="55122" y2="12812"/>
                        <a14:foregroundMark x1="55122" y1="12812" x2="54497" y2="6458"/>
                        <a14:foregroundMark x1="52205" y1="4740" x2="49132" y2="15052"/>
                        <a14:foregroundMark x1="52396" y1="3724" x2="52101" y2="7891"/>
                        <a14:foregroundMark x1="45608" y1="86745" x2="29948" y2="85365"/>
                        <a14:foregroundMark x1="29948" y1="85365" x2="33333" y2="95495"/>
                        <a14:foregroundMark x1="33333" y1="95495" x2="43073" y2="96198"/>
                        <a14:foregroundMark x1="43073" y1="96198" x2="54323" y2="90443"/>
                        <a14:foregroundMark x1="54323" y1="90443" x2="49479" y2="86016"/>
                        <a14:foregroundMark x1="49479" y1="86016" x2="45799" y2="86016"/>
                        <a14:foregroundMark x1="45799" y1="86016" x2="46771" y2="93984"/>
                        <a14:foregroundMark x1="46771" y1="93984" x2="47031" y2="86693"/>
                        <a14:foregroundMark x1="47031" y1="86693" x2="46076" y2="86458"/>
                        <a14:foregroundMark x1="34514" y1="91901" x2="34514" y2="91901"/>
                        <a14:foregroundMark x1="35660" y1="91328" x2="35660" y2="91328"/>
                        <a14:foregroundMark x1="39288" y1="78411" x2="27153" y2="80000"/>
                        <a14:foregroundMark x1="27153" y1="80000" x2="56597" y2="81146"/>
                        <a14:backgroundMark x1="35851" y1="92474" x2="35851" y2="92474"/>
                        <a14:backgroundMark x1="34809" y1="90182" x2="35832" y2="92692"/>
                        <a14:backgroundMark x1="29346" y1="88548" x2="28293" y2="88256"/>
                        <a14:backgroundMark x1="30486" y1="88865" x2="30187" y2="88782"/>
                        <a14:backgroundMark x1="32604" y1="89453" x2="31637" y2="89184"/>
                        <a14:backgroundMark x1="33051" y1="91749" x2="32523" y2="91835"/>
                        <a14:backgroundMark x1="37877" y1="90965" x2="36903" y2="91123"/>
                        <a14:backgroundMark x1="40001" y1="90620" x2="38612" y2="90846"/>
                        <a14:backgroundMark x1="45869" y1="89667" x2="40815" y2="90488"/>
                        <a14:backgroundMark x1="46836" y1="89509" x2="46605" y2="89547"/>
                        <a14:backgroundMark x1="49184" y1="89128" x2="47027" y2="89478"/>
                        <a14:backgroundMark x1="50899" y1="88849" x2="50547" y2="88906"/>
                        <a14:backgroundMark x1="51705" y1="88718" x2="51184" y2="88803"/>
                        <a14:backgroundMark x1="54725" y1="88227" x2="52657" y2="88564"/>
                        <a14:backgroundMark x1="55615" y1="88082" x2="55218" y2="88147"/>
                        <a14:backgroundMark x1="56788" y1="87891" x2="56138" y2="8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1" t="717" r="10716" b="16416"/>
          <a:stretch/>
        </p:blipFill>
        <p:spPr>
          <a:xfrm flipH="1">
            <a:off x="12800410" y="1624861"/>
            <a:ext cx="4907404" cy="40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5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9922896-1597-AF3B-82D5-35362260F92A}"/>
              </a:ext>
            </a:extLst>
          </p:cNvPr>
          <p:cNvCxnSpPr/>
          <p:nvPr/>
        </p:nvCxnSpPr>
        <p:spPr>
          <a:xfrm>
            <a:off x="2174009" y="4173847"/>
            <a:ext cx="10127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A319346-1736-E1A9-E713-4C6A4F0F9C25}"/>
              </a:ext>
            </a:extLst>
          </p:cNvPr>
          <p:cNvCxnSpPr/>
          <p:nvPr/>
        </p:nvCxnSpPr>
        <p:spPr>
          <a:xfrm>
            <a:off x="7742904" y="3942735"/>
            <a:ext cx="10127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BE093D0-E676-86BB-A3FD-0D38C3A51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37629"/>
            <a:ext cx="8780207" cy="321021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A61D1ED4-70F8-44AD-E3BC-52D6447C740D}"/>
              </a:ext>
            </a:extLst>
          </p:cNvPr>
          <p:cNvSpPr/>
          <p:nvPr/>
        </p:nvSpPr>
        <p:spPr>
          <a:xfrm>
            <a:off x="7742904" y="3127000"/>
            <a:ext cx="3610895" cy="2477726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3">
            <a:extLst>
              <a:ext uri="{FF2B5EF4-FFF2-40B4-BE49-F238E27FC236}">
                <a16:creationId xmlns:a16="http://schemas.microsoft.com/office/drawing/2014/main" id="{0015CA9A-9317-F635-4D28-B6BADDD8FC5A}"/>
              </a:ext>
            </a:extLst>
          </p:cNvPr>
          <p:cNvSpPr txBox="1">
            <a:spLocks/>
          </p:cNvSpPr>
          <p:nvPr/>
        </p:nvSpPr>
        <p:spPr>
          <a:xfrm>
            <a:off x="838199" y="4584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ARCHITECTURE</a:t>
            </a:r>
            <a:endParaRPr lang="it-IT" b="1" dirty="0">
              <a:solidFill>
                <a:srgbClr val="FFD369"/>
              </a:solidFill>
              <a:latin typeface="Inter Black" panose="020B0502030000000004" pitchFamily="34" charset="0"/>
              <a:ea typeface="Inter Black" panose="020B05020300000000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7EDDD1-2841-87A5-D3F9-CDF7088858C0}"/>
              </a:ext>
            </a:extLst>
          </p:cNvPr>
          <p:cNvSpPr txBox="1"/>
          <p:nvPr/>
        </p:nvSpPr>
        <p:spPr>
          <a:xfrm>
            <a:off x="7742904" y="3619569"/>
            <a:ext cx="361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Elaborazione locale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Esperienza utente interattiva</a:t>
            </a:r>
            <a:r>
              <a:rPr lang="it-IT" sz="18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88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E9922896-1597-AF3B-82D5-35362260F92A}"/>
              </a:ext>
            </a:extLst>
          </p:cNvPr>
          <p:cNvCxnSpPr/>
          <p:nvPr/>
        </p:nvCxnSpPr>
        <p:spPr>
          <a:xfrm>
            <a:off x="3038168" y="3942735"/>
            <a:ext cx="10127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6A319346-1736-E1A9-E713-4C6A4F0F9C25}"/>
              </a:ext>
            </a:extLst>
          </p:cNvPr>
          <p:cNvCxnSpPr/>
          <p:nvPr/>
        </p:nvCxnSpPr>
        <p:spPr>
          <a:xfrm>
            <a:off x="7742904" y="3942735"/>
            <a:ext cx="101272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5BE093D0-E676-86BB-A3FD-0D38C3A51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896" y="2443678"/>
            <a:ext cx="8780207" cy="321021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D58ED73C-BE42-5D4C-648C-031B70D9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8483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ARCHITECTURE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8C7BB1-CB46-D4F5-1267-D1E27EEA21B0}"/>
              </a:ext>
            </a:extLst>
          </p:cNvPr>
          <p:cNvSpPr txBox="1"/>
          <p:nvPr/>
        </p:nvSpPr>
        <p:spPr>
          <a:xfrm>
            <a:off x="7742904" y="2443678"/>
            <a:ext cx="3610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Elaborazione dei dati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Scalabilità e sicurezza</a:t>
            </a:r>
            <a:endParaRPr lang="it-IT" sz="1800" kern="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7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2" name="Immagine 1" descr="Immagine che contiene testo, schermata, logo, Carattere&#10;&#10;Descrizione generata automaticamente">
            <a:extLst>
              <a:ext uri="{FF2B5EF4-FFF2-40B4-BE49-F238E27FC236}">
                <a16:creationId xmlns:a16="http://schemas.microsoft.com/office/drawing/2014/main" id="{9F068646-2BE4-A3E9-1BF3-9BA0C801B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3" y="1796459"/>
            <a:ext cx="7655012" cy="3977656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620C4EF8-8EA8-0981-0793-A344DEAF2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FRONT – END</a:t>
            </a:r>
          </a:p>
        </p:txBody>
      </p:sp>
    </p:spTree>
    <p:extLst>
      <p:ext uri="{BB962C8B-B14F-4D97-AF65-F5344CB8AC3E}">
        <p14:creationId xmlns:p14="http://schemas.microsoft.com/office/powerpoint/2010/main" val="383246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3" name="Immagine 2" descr="Immagine che contiene testo, schermata, Carattere, logo&#10;&#10;Descrizione generata automaticamente">
            <a:extLst>
              <a:ext uri="{FF2B5EF4-FFF2-40B4-BE49-F238E27FC236}">
                <a16:creationId xmlns:a16="http://schemas.microsoft.com/office/drawing/2014/main" id="{2B10230F-A6EF-1E38-55AA-B97265E99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492" y="1796459"/>
            <a:ext cx="7655013" cy="3977657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0A773A75-E989-CA7A-7A83-4A3A7FAB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FRONT – END</a:t>
            </a:r>
          </a:p>
        </p:txBody>
      </p:sp>
    </p:spTree>
    <p:extLst>
      <p:ext uri="{BB962C8B-B14F-4D97-AF65-F5344CB8AC3E}">
        <p14:creationId xmlns:p14="http://schemas.microsoft.com/office/powerpoint/2010/main" val="364533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5" name="Titolo 3">
            <a:extLst>
              <a:ext uri="{FF2B5EF4-FFF2-40B4-BE49-F238E27FC236}">
                <a16:creationId xmlns:a16="http://schemas.microsoft.com/office/drawing/2014/main" id="{0A773A75-E989-CA7A-7A83-4A3A7FAB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INCREMENT.js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461620-8B24-8FFA-A27C-2526D9B211B8}"/>
              </a:ext>
            </a:extLst>
          </p:cNvPr>
          <p:cNvSpPr txBox="1"/>
          <p:nvPr/>
        </p:nvSpPr>
        <p:spPr>
          <a:xfrm>
            <a:off x="395748" y="1658098"/>
            <a:ext cx="904567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"step"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'http://localhost/hacktempt/index.php'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"step"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nice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"PASSED VULNERABILITIES"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desc-left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"01 Authentication 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Failures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'step02.html'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desc-left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"02 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Broken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Access Control &lt;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'step03.html'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desc-left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"05 Phishing &lt;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&gt;"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loadHTML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'step06.html'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it-IT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4B9D2B-AEDF-8698-DC63-63F743013B2F}"/>
              </a:ext>
            </a:extLst>
          </p:cNvPr>
          <p:cNvSpPr txBox="1"/>
          <p:nvPr/>
        </p:nvSpPr>
        <p:spPr>
          <a:xfrm>
            <a:off x="6646607" y="2175747"/>
            <a:ext cx="60960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loadHTML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rightside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loadFirst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loadHTML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'step01.html'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983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6" name="Immagine 5" descr="Immagine che contiene bianco e nero, bianco, nero, design&#10;&#10;Descrizione generata automaticamente">
            <a:extLst>
              <a:ext uri="{FF2B5EF4-FFF2-40B4-BE49-F238E27FC236}">
                <a16:creationId xmlns:a16="http://schemas.microsoft.com/office/drawing/2014/main" id="{7382B733-EC0C-E2FC-EF52-19F7DE97B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58" y="2145212"/>
            <a:ext cx="7249131" cy="357715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CFDF978-E79E-1053-3E53-E4847F292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793" y="2316163"/>
            <a:ext cx="6946492" cy="321998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62337A4B-FFBF-BF5E-F59A-B4C251AE2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FRONT – END</a:t>
            </a:r>
          </a:p>
        </p:txBody>
      </p:sp>
    </p:spTree>
    <p:extLst>
      <p:ext uri="{BB962C8B-B14F-4D97-AF65-F5344CB8AC3E}">
        <p14:creationId xmlns:p14="http://schemas.microsoft.com/office/powerpoint/2010/main" val="158727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ATTACKS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OVERVIEW</a:t>
            </a:r>
          </a:p>
        </p:txBody>
      </p:sp>
      <p:pic>
        <p:nvPicPr>
          <p:cNvPr id="10" name="Immagine 9" descr="Immagine che contiene persona, vestiti, libro, cappuccio&#10;&#10;Descrizione generata automaticamente">
            <a:extLst>
              <a:ext uri="{FF2B5EF4-FFF2-40B4-BE49-F238E27FC236}">
                <a16:creationId xmlns:a16="http://schemas.microsoft.com/office/drawing/2014/main" id="{03A55A14-485F-63B8-4973-206B5C71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4" b="99922" l="10000" r="90000">
                        <a14:foregroundMark x1="28403" y1="79844" x2="25226" y2="88724"/>
                        <a14:foregroundMark x1="25226" y1="88724" x2="34323" y2="91641"/>
                        <a14:foregroundMark x1="34323" y1="91641" x2="39340" y2="97422"/>
                        <a14:foregroundMark x1="39340" y1="97422" x2="46545" y2="98906"/>
                        <a14:foregroundMark x1="46545" y1="98906" x2="54566" y2="95807"/>
                        <a14:foregroundMark x1="54566" y1="95807" x2="56979" y2="89271"/>
                        <a14:foregroundMark x1="56979" y1="89271" x2="50451" y2="81979"/>
                        <a14:foregroundMark x1="50451" y1="81979" x2="27917" y2="80000"/>
                        <a14:foregroundMark x1="50486" y1="84740" x2="38003" y2="84479"/>
                        <a14:foregroundMark x1="38003" y1="84479" x2="38524" y2="98359"/>
                        <a14:foregroundMark x1="38524" y1="98359" x2="48924" y2="97969"/>
                        <a14:foregroundMark x1="48924" y1="97969" x2="56215" y2="92396"/>
                        <a14:foregroundMark x1="56215" y1="92396" x2="55156" y2="84844"/>
                        <a14:foregroundMark x1="55156" y1="84844" x2="50486" y2="83880"/>
                        <a14:foregroundMark x1="50486" y1="83880" x2="50486" y2="83880"/>
                        <a14:foregroundMark x1="33663" y1="83880" x2="28490" y2="83359"/>
                        <a14:foregroundMark x1="28490" y1="83359" x2="30747" y2="92734"/>
                        <a14:foregroundMark x1="30747" y1="92734" x2="36927" y2="98958"/>
                        <a14:foregroundMark x1="36927" y1="98958" x2="51493" y2="96094"/>
                        <a14:foregroundMark x1="51493" y1="96094" x2="56632" y2="90130"/>
                        <a14:foregroundMark x1="56632" y1="90130" x2="50625" y2="83099"/>
                        <a14:foregroundMark x1="50625" y1="83099" x2="34323" y2="84297"/>
                        <a14:foregroundMark x1="29167" y1="72109" x2="24601" y2="82630"/>
                        <a14:foregroundMark x1="24601" y1="82630" x2="26979" y2="93359"/>
                        <a14:foregroundMark x1="26979" y1="93359" x2="31580" y2="99401"/>
                        <a14:foregroundMark x1="31580" y1="99401" x2="40000" y2="99922"/>
                        <a14:foregroundMark x1="40000" y1="99922" x2="48993" y2="98438"/>
                        <a14:foregroundMark x1="48993" y1="98438" x2="53976" y2="95286"/>
                        <a14:foregroundMark x1="53976" y1="95286" x2="57622" y2="89193"/>
                        <a14:foregroundMark x1="57622" y1="89193" x2="52778" y2="78542"/>
                        <a14:foregroundMark x1="52778" y1="78542" x2="27726" y2="72396"/>
                        <a14:foregroundMark x1="30399" y1="86875" x2="33038" y2="97839"/>
                        <a14:foregroundMark x1="33038" y1="97839" x2="39253" y2="97031"/>
                        <a14:foregroundMark x1="39253" y1="97031" x2="38542" y2="87917"/>
                        <a14:foregroundMark x1="38542" y1="87917" x2="29826" y2="86875"/>
                        <a14:foregroundMark x1="42934" y1="79844" x2="39340" y2="95078"/>
                        <a14:foregroundMark x1="39340" y1="95078" x2="46563" y2="97396"/>
                        <a14:foregroundMark x1="46563" y1="97396" x2="51476" y2="87995"/>
                        <a14:foregroundMark x1="51476" y1="87995" x2="43594" y2="80964"/>
                        <a14:foregroundMark x1="43594" y1="80964" x2="42552" y2="81146"/>
                        <a14:foregroundMark x1="53924" y1="84010" x2="26094" y2="84583"/>
                        <a14:foregroundMark x1="26094" y1="84583" x2="27830" y2="91302"/>
                        <a14:foregroundMark x1="27830" y1="91302" x2="33194" y2="95964"/>
                        <a14:foregroundMark x1="33194" y1="95964" x2="39722" y2="96641"/>
                        <a14:foregroundMark x1="39722" y1="96641" x2="45278" y2="91667"/>
                        <a14:foregroundMark x1="45278" y1="91667" x2="50382" y2="81432"/>
                        <a14:foregroundMark x1="36337" y1="85156" x2="36684" y2="95677"/>
                        <a14:foregroundMark x1="36684" y1="95677" x2="37431" y2="86458"/>
                        <a14:foregroundMark x1="37431" y1="86458" x2="36806" y2="84297"/>
                        <a14:foregroundMark x1="53247" y1="97214" x2="56892" y2="88724"/>
                        <a14:foregroundMark x1="56892" y1="88724" x2="54323" y2="82396"/>
                        <a14:foregroundMark x1="54323" y1="82396" x2="25712" y2="83151"/>
                        <a14:foregroundMark x1="25712" y1="83151" x2="25260" y2="90391"/>
                        <a14:foregroundMark x1="25260" y1="90391" x2="28455" y2="98047"/>
                        <a14:foregroundMark x1="28455" y1="98047" x2="39184" y2="98203"/>
                        <a14:foregroundMark x1="39184" y1="98203" x2="55260" y2="95781"/>
                        <a14:foregroundMark x1="31840" y1="84167" x2="27066" y2="88802"/>
                        <a14:foregroundMark x1="27066" y1="88802" x2="33056" y2="95417"/>
                        <a14:foregroundMark x1="33056" y1="95417" x2="37726" y2="97708"/>
                        <a14:foregroundMark x1="37726" y1="97708" x2="48003" y2="96276"/>
                        <a14:foregroundMark x1="48003" y1="96276" x2="55712" y2="91589"/>
                        <a14:foregroundMark x1="55712" y1="91589" x2="43160" y2="86068"/>
                        <a14:foregroundMark x1="43160" y1="86068" x2="34358" y2="85990"/>
                        <a14:foregroundMark x1="34358" y1="85990" x2="31840" y2="84297"/>
                        <a14:foregroundMark x1="48750" y1="17214" x2="55122" y2="12812"/>
                        <a14:foregroundMark x1="55122" y1="12812" x2="54497" y2="6458"/>
                        <a14:foregroundMark x1="52205" y1="4740" x2="49132" y2="15052"/>
                        <a14:foregroundMark x1="52396" y1="3724" x2="52101" y2="7891"/>
                        <a14:foregroundMark x1="45608" y1="86745" x2="29948" y2="85365"/>
                        <a14:foregroundMark x1="29948" y1="85365" x2="33333" y2="95495"/>
                        <a14:foregroundMark x1="33333" y1="95495" x2="43073" y2="96198"/>
                        <a14:foregroundMark x1="43073" y1="96198" x2="54323" y2="90443"/>
                        <a14:foregroundMark x1="54323" y1="90443" x2="49479" y2="86016"/>
                        <a14:foregroundMark x1="49479" y1="86016" x2="45799" y2="86016"/>
                        <a14:foregroundMark x1="45799" y1="86016" x2="46771" y2="93984"/>
                        <a14:foregroundMark x1="46771" y1="93984" x2="47031" y2="86693"/>
                        <a14:foregroundMark x1="47031" y1="86693" x2="46076" y2="86458"/>
                        <a14:foregroundMark x1="34514" y1="91901" x2="34514" y2="91901"/>
                        <a14:foregroundMark x1="35660" y1="91328" x2="35660" y2="91328"/>
                        <a14:foregroundMark x1="39288" y1="78411" x2="27153" y2="80000"/>
                        <a14:foregroundMark x1="27153" y1="80000" x2="56597" y2="81146"/>
                        <a14:backgroundMark x1="35851" y1="92474" x2="35851" y2="92474"/>
                        <a14:backgroundMark x1="34809" y1="90182" x2="35832" y2="92692"/>
                        <a14:backgroundMark x1="29346" y1="88548" x2="28293" y2="88256"/>
                        <a14:backgroundMark x1="30486" y1="88865" x2="30187" y2="88782"/>
                        <a14:backgroundMark x1="32604" y1="89453" x2="31637" y2="89184"/>
                        <a14:backgroundMark x1="33051" y1="91749" x2="32523" y2="91835"/>
                        <a14:backgroundMark x1="37877" y1="90965" x2="36903" y2="91123"/>
                        <a14:backgroundMark x1="40001" y1="90620" x2="38612" y2="90846"/>
                        <a14:backgroundMark x1="45869" y1="89667" x2="40815" y2="90488"/>
                        <a14:backgroundMark x1="46836" y1="89509" x2="46605" y2="89547"/>
                        <a14:backgroundMark x1="49184" y1="89128" x2="47027" y2="89478"/>
                        <a14:backgroundMark x1="50899" y1="88849" x2="50547" y2="88906"/>
                        <a14:backgroundMark x1="51705" y1="88718" x2="51184" y2="88803"/>
                        <a14:backgroundMark x1="54725" y1="88227" x2="52657" y2="88564"/>
                        <a14:backgroundMark x1="55615" y1="88082" x2="55218" y2="88147"/>
                        <a14:backgroundMark x1="56788" y1="87891" x2="56138" y2="8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1" t="717" r="10716" b="16416"/>
          <a:stretch/>
        </p:blipFill>
        <p:spPr>
          <a:xfrm flipH="1">
            <a:off x="7059561" y="600785"/>
            <a:ext cx="6791631" cy="565643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E2EFD5-AD5D-42C2-04C5-4A7D1F0C8BA2}"/>
              </a:ext>
            </a:extLst>
          </p:cNvPr>
          <p:cNvSpPr txBox="1"/>
          <p:nvPr/>
        </p:nvSpPr>
        <p:spPr>
          <a:xfrm>
            <a:off x="838200" y="2093497"/>
            <a:ext cx="8394290" cy="326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Identification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 and Authentication </a:t>
            </a: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Failure</a:t>
            </a:r>
            <a:endParaRPr lang="it-IT" sz="2000" kern="0" dirty="0">
              <a:solidFill>
                <a:schemeClr val="bg1"/>
              </a:solidFill>
              <a:effectLst/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Broken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 Access Control</a:t>
            </a:r>
            <a:endParaRPr lang="it-IT" sz="2000" kern="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Cryptographic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 </a:t>
            </a: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Failure</a:t>
            </a:r>
            <a:endParaRPr lang="it-IT" sz="2000" kern="0" dirty="0">
              <a:solidFill>
                <a:schemeClr val="bg1"/>
              </a:solidFill>
              <a:effectLst/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SQL Injection</a:t>
            </a:r>
            <a:endParaRPr lang="it-IT" sz="2000" kern="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Security </a:t>
            </a: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Misconfiguration</a:t>
            </a:r>
            <a:endParaRPr lang="it-IT" sz="2000" kern="0" dirty="0">
              <a:solidFill>
                <a:schemeClr val="bg1"/>
              </a:solidFill>
              <a:effectLst/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 err="1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Restrict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 URL Access</a:t>
            </a:r>
            <a:endParaRPr lang="it-IT" sz="2000" kern="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it-IT" sz="2000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Phishing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6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2040"/>
            <a:ext cx="121920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IDENTIFICATION AND AUTHENTICATION FAILURES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484238" y="2182757"/>
            <a:ext cx="870491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Le cause di questa vulnerabilità possono essere: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l'uso di password di default o deboli,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mancanza di meccanismi di autenticazione robusti,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mancata gestione e memorizzazione delle credenziali in modo sicuro,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presenza del Session ID in chiaro nell’URL,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il riuso e l’invalidazione non corretta del Session ID post-logout.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</p:txBody>
      </p:sp>
      <p:pic>
        <p:nvPicPr>
          <p:cNvPr id="3" name="Immagine 2" descr="Immagine che contiene testo, calzature, vestiti, Blu elettrico&#10;&#10;Descrizione generata automaticamente">
            <a:extLst>
              <a:ext uri="{FF2B5EF4-FFF2-40B4-BE49-F238E27FC236}">
                <a16:creationId xmlns:a16="http://schemas.microsoft.com/office/drawing/2014/main" id="{CD3E38D7-83B7-2C9C-123F-64AE9031B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50" y1="35850" x2="67650" y2="35400"/>
                        <a14:foregroundMark x1="54450" y1="39300" x2="67500" y2="39450"/>
                        <a14:backgroundMark x1="15350" y1="22700" x2="15350" y2="22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27" y="594991"/>
            <a:ext cx="7669070" cy="76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2438377" y="2305617"/>
            <a:ext cx="86649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Per mitigare questa vulnerabilità è essenziale: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usare password complesse,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usare meccanismi di autenticazione robusti come la 2FA,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usare metodi POST per mandare i dati nel corpo della richiesta HTTP,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crittografare le password prima di salvarle o trasmetterle (hash),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generare sempre Session ID nuovi per ogni sessione.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EA408B8-6394-4686-6C8E-9C79855B0C5D}"/>
              </a:ext>
            </a:extLst>
          </p:cNvPr>
          <p:cNvSpPr txBox="1">
            <a:spLocks/>
          </p:cNvSpPr>
          <p:nvPr/>
        </p:nvSpPr>
        <p:spPr>
          <a:xfrm>
            <a:off x="1" y="5077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IDENTIFICATION AND AUTHENTICATION FAILURES</a:t>
            </a:r>
          </a:p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pic>
        <p:nvPicPr>
          <p:cNvPr id="5" name="Immagine 4" descr="Immagine che contiene clipart, cartone animato, illustrazione, disegno&#10;&#10;Descrizione generata automaticamente">
            <a:extLst>
              <a:ext uri="{FF2B5EF4-FFF2-40B4-BE49-F238E27FC236}">
                <a16:creationId xmlns:a16="http://schemas.microsoft.com/office/drawing/2014/main" id="{BEB05A5F-58D6-46C8-F179-672A431EE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064" y1="29264" x2="36055" y2="36095"/>
                        <a14:foregroundMark x1="36055" y1="36095" x2="44988" y2="43371"/>
                        <a14:foregroundMark x1="44988" y1="43371" x2="48504" y2="35166"/>
                        <a14:foregroundMark x1="48504" y1="35166" x2="46807" y2="28133"/>
                        <a14:foregroundMark x1="46807" y1="28133" x2="35287" y2="26516"/>
                        <a14:foregroundMark x1="35287" y1="26516" x2="34236" y2="27526"/>
                        <a14:foregroundMark x1="34236" y1="37833" x2="45392" y2="44745"/>
                        <a14:foregroundMark x1="47130" y1="39410" x2="48545" y2="27001"/>
                        <a14:foregroundMark x1="48545" y1="27001" x2="38723" y2="23848"/>
                        <a14:foregroundMark x1="38723" y1="23848" x2="37510" y2="24939"/>
                        <a14:foregroundMark x1="60024" y1="35974" x2="55982" y2="43937"/>
                        <a14:foregroundMark x1="55982" y1="43937" x2="63581" y2="46524"/>
                        <a14:foregroundMark x1="63581" y1="46524" x2="63137" y2="38076"/>
                        <a14:foregroundMark x1="63137" y1="38076" x2="60186" y2="36136"/>
                        <a14:foregroundMark x1="48868" y1="28820" x2="52021" y2="39006"/>
                        <a14:foregroundMark x1="52021" y1="39006" x2="51859" y2="39289"/>
                        <a14:foregroundMark x1="58892" y1="37268" x2="55174" y2="45594"/>
                        <a14:foregroundMark x1="55174" y1="45594" x2="62692" y2="48504"/>
                        <a14:foregroundMark x1="62692" y1="48504" x2="62167" y2="47009"/>
                        <a14:foregroundMark x1="63056" y1="55780" x2="69483" y2="50323"/>
                        <a14:foregroundMark x1="69483" y1="50323" x2="76395" y2="55982"/>
                        <a14:foregroundMark x1="76395" y1="55982" x2="69361" y2="54204"/>
                        <a14:foregroundMark x1="69361" y1="54204" x2="71302" y2="64673"/>
                        <a14:foregroundMark x1="71302" y1="64673" x2="79911" y2="68432"/>
                        <a14:foregroundMark x1="79911" y1="68432" x2="80396" y2="68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7821" y="3740166"/>
            <a:ext cx="3786497" cy="3786497"/>
          </a:xfrm>
          <a:prstGeom prst="rect">
            <a:avLst/>
          </a:prstGeom>
        </p:spPr>
      </p:pic>
      <p:pic>
        <p:nvPicPr>
          <p:cNvPr id="6" name="Immagine 5" descr="Immagine che contiene testo, calzature, vestiti, Blu elettrico&#10;&#10;Descrizione generata automaticamente">
            <a:extLst>
              <a:ext uri="{FF2B5EF4-FFF2-40B4-BE49-F238E27FC236}">
                <a16:creationId xmlns:a16="http://schemas.microsoft.com/office/drawing/2014/main" id="{F02944FE-689D-2E72-B25D-F29E33F871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4750" y1="35850" x2="67650" y2="35400"/>
                        <a14:foregroundMark x1="54450" y1="39300" x2="67500" y2="39450"/>
                        <a14:backgroundMark x1="15350" y1="22700" x2="15350" y2="22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789" y="3767128"/>
            <a:ext cx="4860896" cy="48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7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668270" y="2888362"/>
            <a:ext cx="866493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function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script01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(){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username = 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"username-input"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var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 = 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"password-input"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value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if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(username ==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"admin"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&amp;&amp; password ==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"admin"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 {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   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"wya"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innerHTML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"ADMIN"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else </a:t>
            </a:r>
            <a:r>
              <a:rPr kumimoji="0" lang="it-IT" sz="18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"wya"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innerHTML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"YOU'RE NOT AN ADMIN"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AD57597-0071-B9E3-1DCF-6F40BB6591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3" t="13480" r="15595" b="17334"/>
          <a:stretch/>
        </p:blipFill>
        <p:spPr>
          <a:xfrm>
            <a:off x="8723788" y="2809328"/>
            <a:ext cx="2983971" cy="2084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olo 3">
            <a:extLst>
              <a:ext uri="{FF2B5EF4-FFF2-40B4-BE49-F238E27FC236}">
                <a16:creationId xmlns:a16="http://schemas.microsoft.com/office/drawing/2014/main" id="{0D0C9989-279F-823C-A82B-3C9CFD974AB5}"/>
              </a:ext>
            </a:extLst>
          </p:cNvPr>
          <p:cNvSpPr txBox="1">
            <a:spLocks/>
          </p:cNvSpPr>
          <p:nvPr/>
        </p:nvSpPr>
        <p:spPr>
          <a:xfrm>
            <a:off x="0" y="50484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IDENTIFICATION AND AUTHENTICATION FAILURES</a:t>
            </a:r>
          </a:p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141835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TEAM</a:t>
            </a:r>
          </a:p>
        </p:txBody>
      </p:sp>
      <p:pic>
        <p:nvPicPr>
          <p:cNvPr id="10" name="Immagine 9" descr="Immagine che contiene persona, vestiti, libro, cappuccio&#10;&#10;Descrizione generata automaticamente">
            <a:extLst>
              <a:ext uri="{FF2B5EF4-FFF2-40B4-BE49-F238E27FC236}">
                <a16:creationId xmlns:a16="http://schemas.microsoft.com/office/drawing/2014/main" id="{03A55A14-485F-63B8-4973-206B5C71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4" b="99922" l="10000" r="90000">
                        <a14:foregroundMark x1="28403" y1="79844" x2="25226" y2="88724"/>
                        <a14:foregroundMark x1="25226" y1="88724" x2="34323" y2="91641"/>
                        <a14:foregroundMark x1="34323" y1="91641" x2="39340" y2="97422"/>
                        <a14:foregroundMark x1="39340" y1="97422" x2="46545" y2="98906"/>
                        <a14:foregroundMark x1="46545" y1="98906" x2="54566" y2="95807"/>
                        <a14:foregroundMark x1="54566" y1="95807" x2="56979" y2="89271"/>
                        <a14:foregroundMark x1="56979" y1="89271" x2="50451" y2="81979"/>
                        <a14:foregroundMark x1="50451" y1="81979" x2="27917" y2="80000"/>
                        <a14:foregroundMark x1="50486" y1="84740" x2="38003" y2="84479"/>
                        <a14:foregroundMark x1="38003" y1="84479" x2="38524" y2="98359"/>
                        <a14:foregroundMark x1="38524" y1="98359" x2="48924" y2="97969"/>
                        <a14:foregroundMark x1="48924" y1="97969" x2="56215" y2="92396"/>
                        <a14:foregroundMark x1="56215" y1="92396" x2="55156" y2="84844"/>
                        <a14:foregroundMark x1="55156" y1="84844" x2="50486" y2="83880"/>
                        <a14:foregroundMark x1="50486" y1="83880" x2="50486" y2="83880"/>
                        <a14:foregroundMark x1="33663" y1="83880" x2="28490" y2="83359"/>
                        <a14:foregroundMark x1="28490" y1="83359" x2="30747" y2="92734"/>
                        <a14:foregroundMark x1="30747" y1="92734" x2="36927" y2="98958"/>
                        <a14:foregroundMark x1="36927" y1="98958" x2="51493" y2="96094"/>
                        <a14:foregroundMark x1="51493" y1="96094" x2="56632" y2="90130"/>
                        <a14:foregroundMark x1="56632" y1="90130" x2="50625" y2="83099"/>
                        <a14:foregroundMark x1="50625" y1="83099" x2="34323" y2="84297"/>
                        <a14:foregroundMark x1="29167" y1="72109" x2="24601" y2="82630"/>
                        <a14:foregroundMark x1="24601" y1="82630" x2="26979" y2="93359"/>
                        <a14:foregroundMark x1="26979" y1="93359" x2="31580" y2="99401"/>
                        <a14:foregroundMark x1="31580" y1="99401" x2="40000" y2="99922"/>
                        <a14:foregroundMark x1="40000" y1="99922" x2="48993" y2="98438"/>
                        <a14:foregroundMark x1="48993" y1="98438" x2="53976" y2="95286"/>
                        <a14:foregroundMark x1="53976" y1="95286" x2="57622" y2="89193"/>
                        <a14:foregroundMark x1="57622" y1="89193" x2="52778" y2="78542"/>
                        <a14:foregroundMark x1="52778" y1="78542" x2="27726" y2="72396"/>
                        <a14:foregroundMark x1="30399" y1="86875" x2="33038" y2="97839"/>
                        <a14:foregroundMark x1="33038" y1="97839" x2="39253" y2="97031"/>
                        <a14:foregroundMark x1="39253" y1="97031" x2="38542" y2="87917"/>
                        <a14:foregroundMark x1="38542" y1="87917" x2="29826" y2="86875"/>
                        <a14:foregroundMark x1="42934" y1="79844" x2="39340" y2="95078"/>
                        <a14:foregroundMark x1="39340" y1="95078" x2="46563" y2="97396"/>
                        <a14:foregroundMark x1="46563" y1="97396" x2="51476" y2="87995"/>
                        <a14:foregroundMark x1="51476" y1="87995" x2="43594" y2="80964"/>
                        <a14:foregroundMark x1="43594" y1="80964" x2="42552" y2="81146"/>
                        <a14:foregroundMark x1="53924" y1="84010" x2="26094" y2="84583"/>
                        <a14:foregroundMark x1="26094" y1="84583" x2="27830" y2="91302"/>
                        <a14:foregroundMark x1="27830" y1="91302" x2="33194" y2="95964"/>
                        <a14:foregroundMark x1="33194" y1="95964" x2="39722" y2="96641"/>
                        <a14:foregroundMark x1="39722" y1="96641" x2="45278" y2="91667"/>
                        <a14:foregroundMark x1="45278" y1="91667" x2="50382" y2="81432"/>
                        <a14:foregroundMark x1="36337" y1="85156" x2="36684" y2="95677"/>
                        <a14:foregroundMark x1="36684" y1="95677" x2="37431" y2="86458"/>
                        <a14:foregroundMark x1="37431" y1="86458" x2="36806" y2="84297"/>
                        <a14:foregroundMark x1="53247" y1="97214" x2="56892" y2="88724"/>
                        <a14:foregroundMark x1="56892" y1="88724" x2="54323" y2="82396"/>
                        <a14:foregroundMark x1="54323" y1="82396" x2="25712" y2="83151"/>
                        <a14:foregroundMark x1="25712" y1="83151" x2="25260" y2="90391"/>
                        <a14:foregroundMark x1="25260" y1="90391" x2="28455" y2="98047"/>
                        <a14:foregroundMark x1="28455" y1="98047" x2="39184" y2="98203"/>
                        <a14:foregroundMark x1="39184" y1="98203" x2="55260" y2="95781"/>
                        <a14:foregroundMark x1="31840" y1="84167" x2="27066" y2="88802"/>
                        <a14:foregroundMark x1="27066" y1="88802" x2="33056" y2="95417"/>
                        <a14:foregroundMark x1="33056" y1="95417" x2="37726" y2="97708"/>
                        <a14:foregroundMark x1="37726" y1="97708" x2="48003" y2="96276"/>
                        <a14:foregroundMark x1="48003" y1="96276" x2="55712" y2="91589"/>
                        <a14:foregroundMark x1="55712" y1="91589" x2="43160" y2="86068"/>
                        <a14:foregroundMark x1="43160" y1="86068" x2="34358" y2="85990"/>
                        <a14:foregroundMark x1="34358" y1="85990" x2="31840" y2="84297"/>
                        <a14:foregroundMark x1="48750" y1="17214" x2="55122" y2="12812"/>
                        <a14:foregroundMark x1="55122" y1="12812" x2="54497" y2="6458"/>
                        <a14:foregroundMark x1="52205" y1="4740" x2="49132" y2="15052"/>
                        <a14:foregroundMark x1="52396" y1="3724" x2="52101" y2="7891"/>
                        <a14:foregroundMark x1="45608" y1="86745" x2="29948" y2="85365"/>
                        <a14:foregroundMark x1="29948" y1="85365" x2="33333" y2="95495"/>
                        <a14:foregroundMark x1="33333" y1="95495" x2="43073" y2="96198"/>
                        <a14:foregroundMark x1="43073" y1="96198" x2="54323" y2="90443"/>
                        <a14:foregroundMark x1="54323" y1="90443" x2="49479" y2="86016"/>
                        <a14:foregroundMark x1="49479" y1="86016" x2="45799" y2="86016"/>
                        <a14:foregroundMark x1="45799" y1="86016" x2="46771" y2="93984"/>
                        <a14:foregroundMark x1="46771" y1="93984" x2="47031" y2="86693"/>
                        <a14:foregroundMark x1="47031" y1="86693" x2="46076" y2="86458"/>
                        <a14:foregroundMark x1="34514" y1="91901" x2="34514" y2="91901"/>
                        <a14:foregroundMark x1="35660" y1="91328" x2="35660" y2="91328"/>
                        <a14:foregroundMark x1="39288" y1="78411" x2="27153" y2="80000"/>
                        <a14:foregroundMark x1="27153" y1="80000" x2="56597" y2="81146"/>
                        <a14:backgroundMark x1="35851" y1="92474" x2="35851" y2="92474"/>
                        <a14:backgroundMark x1="34809" y1="90182" x2="35832" y2="92692"/>
                        <a14:backgroundMark x1="29346" y1="88548" x2="28293" y2="88256"/>
                        <a14:backgroundMark x1="30486" y1="88865" x2="30187" y2="88782"/>
                        <a14:backgroundMark x1="32604" y1="89453" x2="31637" y2="89184"/>
                        <a14:backgroundMark x1="33051" y1="91749" x2="32523" y2="91835"/>
                        <a14:backgroundMark x1="37877" y1="90965" x2="36903" y2="91123"/>
                        <a14:backgroundMark x1="40001" y1="90620" x2="38612" y2="90846"/>
                        <a14:backgroundMark x1="45869" y1="89667" x2="40815" y2="90488"/>
                        <a14:backgroundMark x1="46836" y1="89509" x2="46605" y2="89547"/>
                        <a14:backgroundMark x1="49184" y1="89128" x2="47027" y2="89478"/>
                        <a14:backgroundMark x1="50899" y1="88849" x2="50547" y2="88906"/>
                        <a14:backgroundMark x1="51705" y1="88718" x2="51184" y2="88803"/>
                        <a14:backgroundMark x1="54725" y1="88227" x2="52657" y2="88564"/>
                        <a14:backgroundMark x1="55615" y1="88082" x2="55218" y2="88147"/>
                        <a14:backgroundMark x1="56788" y1="87891" x2="56138" y2="8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1" t="717" r="10716" b="16416"/>
          <a:stretch/>
        </p:blipFill>
        <p:spPr>
          <a:xfrm flipH="1">
            <a:off x="12532562" y="1997839"/>
            <a:ext cx="4907404" cy="4087146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4EA73CA2-CF73-58D6-4C9D-21DC771A7913}"/>
              </a:ext>
            </a:extLst>
          </p:cNvPr>
          <p:cNvSpPr/>
          <p:nvPr/>
        </p:nvSpPr>
        <p:spPr>
          <a:xfrm>
            <a:off x="951005" y="2474256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4B52CC-C3E5-3C36-6E5A-CE267FF57A22}"/>
              </a:ext>
            </a:extLst>
          </p:cNvPr>
          <p:cNvSpPr txBox="1"/>
          <p:nvPr/>
        </p:nvSpPr>
        <p:spPr>
          <a:xfrm>
            <a:off x="1006228" y="4871852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Detomaso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Riccardo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4F37DC2-EBFA-B74E-9CFA-E1E97B843545}"/>
              </a:ext>
            </a:extLst>
          </p:cNvPr>
          <p:cNvSpPr/>
          <p:nvPr/>
        </p:nvSpPr>
        <p:spPr>
          <a:xfrm>
            <a:off x="4782920" y="2482363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20850E-9D8B-77C6-EC9E-D47D6614AEC1}"/>
              </a:ext>
            </a:extLst>
          </p:cNvPr>
          <p:cNvSpPr txBox="1"/>
          <p:nvPr/>
        </p:nvSpPr>
        <p:spPr>
          <a:xfrm>
            <a:off x="4838143" y="4879958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Iannone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Alessandro</a:t>
            </a:r>
          </a:p>
        </p:txBody>
      </p:sp>
      <p:pic>
        <p:nvPicPr>
          <p:cNvPr id="7" name="Immagine 6" descr="Immagine che contiene bambola, giocattolo, bianco, decorato&#10;&#10;Descrizione generata automaticamente">
            <a:extLst>
              <a:ext uri="{FF2B5EF4-FFF2-40B4-BE49-F238E27FC236}">
                <a16:creationId xmlns:a16="http://schemas.microsoft.com/office/drawing/2014/main" id="{6E9BDCFD-CA21-C708-8B3D-CBD19506F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8" y="2290625"/>
            <a:ext cx="2427939" cy="2427939"/>
          </a:xfrm>
          <a:prstGeom prst="rect">
            <a:avLst/>
          </a:prstGeom>
        </p:spPr>
      </p:pic>
      <p:pic>
        <p:nvPicPr>
          <p:cNvPr id="8" name="Immagine 7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E92AAC55-0B6C-B4CC-E501-06354EABB7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891" y="2298732"/>
            <a:ext cx="2635269" cy="26352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E0807E-5A6A-493A-6CB3-DA966E994BEC}"/>
              </a:ext>
            </a:extLst>
          </p:cNvPr>
          <p:cNvSpPr txBox="1"/>
          <p:nvPr/>
        </p:nvSpPr>
        <p:spPr>
          <a:xfrm>
            <a:off x="8881975" y="4879958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Tangari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Mauro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1E51A262-BC86-15FC-23CC-78F63C14D734}"/>
              </a:ext>
            </a:extLst>
          </p:cNvPr>
          <p:cNvSpPr/>
          <p:nvPr/>
        </p:nvSpPr>
        <p:spPr>
          <a:xfrm>
            <a:off x="8826751" y="2482365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4" name="Immagine 13" descr="Immagine che contiene bambola, interni, giocattolo, scuro&#10;&#10;Descrizione generata automaticamente">
            <a:extLst>
              <a:ext uri="{FF2B5EF4-FFF2-40B4-BE49-F238E27FC236}">
                <a16:creationId xmlns:a16="http://schemas.microsoft.com/office/drawing/2014/main" id="{EF8C0FA2-B767-DB15-4162-AE6C992182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44" y="2358541"/>
            <a:ext cx="2427939" cy="242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3263778" y="1930017"/>
            <a:ext cx="5664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function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validateInput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(username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password) {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if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(username.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length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===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0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|| password.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length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===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0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 {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return false;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}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const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passwordRegex =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/^(?=.*[a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-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z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])(?=.*[A</a:t>
            </a:r>
            <a:r>
              <a:rPr kumimoji="0" lang="it-IT" sz="1400" b="1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-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Z])(?=.*\d)(?=.*[\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W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_]).{8,}$/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return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passwordRegex.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test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(password)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function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authenticateUser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(username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password) {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if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(!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validateInput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(username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password)) {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   </a:t>
            </a:r>
            <a:r>
              <a:rPr kumimoji="0" lang="it-IT" sz="14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"wya"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innerHTML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"Invalid input."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   return;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function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validatePassword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(password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hashedPassword) {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return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bcrypt.compareSync(password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hashedPassword)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endParaRPr lang="it-IT" dirty="0">
              <a:solidFill>
                <a:srgbClr val="FFD369"/>
              </a:solidFill>
              <a:latin typeface="Inter Black" panose="020B0502030000000004" pitchFamily="34" charset="0"/>
              <a:ea typeface="Inter Black" panose="020B0502030000000004" pitchFamily="34" charset="0"/>
            </a:endParaRPr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F4CF7E2C-1039-3E60-0AE5-4755BFB15752}"/>
              </a:ext>
            </a:extLst>
          </p:cNvPr>
          <p:cNvSpPr txBox="1">
            <a:spLocks/>
          </p:cNvSpPr>
          <p:nvPr/>
        </p:nvSpPr>
        <p:spPr>
          <a:xfrm>
            <a:off x="0" y="46115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IDENTIFICATION AND AUTHENTICATION FAILURES</a:t>
            </a:r>
          </a:p>
        </p:txBody>
      </p:sp>
    </p:spTree>
    <p:extLst>
      <p:ext uri="{BB962C8B-B14F-4D97-AF65-F5344CB8AC3E}">
        <p14:creationId xmlns:p14="http://schemas.microsoft.com/office/powerpoint/2010/main" val="267568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BROKEN ACCESS CONTROL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673152" y="2506997"/>
            <a:ext cx="7782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Le cause del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Broken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Access Control possono essere: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mancanza di verifiche di autorizzazione basate sui ruoli degli utenti,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mancanza di validazione dell’input e il XSS,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presenza di errori di configurazione,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possibilità di manipolare l’URL,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la violazione del principio di «</a:t>
            </a:r>
            <a:r>
              <a:rPr kumimoji="0" lang="it-IT" sz="2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deny</a:t>
            </a: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by default».</a:t>
            </a:r>
          </a:p>
        </p:txBody>
      </p:sp>
      <p:pic>
        <p:nvPicPr>
          <p:cNvPr id="3" name="Immagine 2" descr="Immagine che contiene vestiti, cartone animato, persona, testo&#10;&#10;Descrizione generata automaticamente">
            <a:extLst>
              <a:ext uri="{FF2B5EF4-FFF2-40B4-BE49-F238E27FC236}">
                <a16:creationId xmlns:a16="http://schemas.microsoft.com/office/drawing/2014/main" id="{BE43AA58-47C8-9A1F-1325-1CAB0424D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62" y="-8467"/>
            <a:ext cx="9684829" cy="77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5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BROKEN ACCESS CONTROL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838199" y="2013228"/>
            <a:ext cx="813235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Per mitigare questa vulnerabilità, è essenziale: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implementare controlli di accesso lato server robusti (ABAC o RBAC),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registrare i log e notificare fallimenti d’accesso ripetuti,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limitare l’uso di Cross-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Origin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Resource Sharing,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invalidare i Session ID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stateful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dopo il logout e usare token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stateless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applicare restrizioni di accesso a livello URL,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applicare il principio di «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deny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by default».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magine 1" descr="Immagine che contiene vestiti, cartone animato, persona, testo&#10;&#10;Descrizione generata automaticamente">
            <a:extLst>
              <a:ext uri="{FF2B5EF4-FFF2-40B4-BE49-F238E27FC236}">
                <a16:creationId xmlns:a16="http://schemas.microsoft.com/office/drawing/2014/main" id="{A62116E9-5C16-CF3F-E9E8-D6CB21E26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62" y="-8467"/>
            <a:ext cx="9684829" cy="77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3208408" y="1955095"/>
            <a:ext cx="71248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class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__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init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__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is_completed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False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b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class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OrderManagementSystem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__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init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__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[]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find_order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for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orders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if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   return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return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None</a:t>
            </a: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create_order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orders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append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"Ordine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creato per l'utente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A4E16108-393F-3B05-B28C-213150F46D76}"/>
              </a:ext>
            </a:extLst>
          </p:cNvPr>
          <p:cNvSpPr txBox="1">
            <a:spLocks/>
          </p:cNvSpPr>
          <p:nvPr/>
        </p:nvSpPr>
        <p:spPr>
          <a:xfrm>
            <a:off x="484238" y="470896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BROKEN ACCESS CONTROL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357599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174161" y="2700005"/>
            <a:ext cx="56079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VULNERABILE: Completa l'ordine senza verifiche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complete_order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find_order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if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"Ordine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completato"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else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.is_completed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True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"Ordine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completato"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776CDC-0440-F7F9-85B0-85A3735EE50D}"/>
              </a:ext>
            </a:extLst>
          </p:cNvPr>
          <p:cNvSpPr txBox="1"/>
          <p:nvPr/>
        </p:nvSpPr>
        <p:spPr>
          <a:xfrm>
            <a:off x="5570284" y="2446570"/>
            <a:ext cx="645212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CORRETTO: Verifica l'utente prima di completare l'ordine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complete_order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self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.find_order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if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None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"Ordine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non trovato"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elif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.user_id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!=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»Accesso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negato: l'utente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non può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		completare l'ordine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else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.is_completed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True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"Ordine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order_id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completato"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pic>
        <p:nvPicPr>
          <p:cNvPr id="9" name="Immagine 8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70D3E632-0E27-591B-200B-0D24A6DA4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6" r="58375"/>
          <a:stretch/>
        </p:blipFill>
        <p:spPr>
          <a:xfrm>
            <a:off x="838199" y="6982248"/>
            <a:ext cx="3816391" cy="1582551"/>
          </a:xfrm>
          <a:prstGeom prst="rect">
            <a:avLst/>
          </a:prstGeom>
        </p:spPr>
      </p:pic>
      <p:pic>
        <p:nvPicPr>
          <p:cNvPr id="10" name="Immagine 9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43500DB9-4E14-D7C1-8D85-5CB3D0B393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6" r="38039"/>
          <a:stretch/>
        </p:blipFill>
        <p:spPr>
          <a:xfrm>
            <a:off x="6234322" y="6997238"/>
            <a:ext cx="5673893" cy="1582552"/>
          </a:xfrm>
          <a:prstGeom prst="rect">
            <a:avLst/>
          </a:prstGeom>
        </p:spPr>
      </p:pic>
      <p:sp>
        <p:nvSpPr>
          <p:cNvPr id="3" name="Titolo 3">
            <a:extLst>
              <a:ext uri="{FF2B5EF4-FFF2-40B4-BE49-F238E27FC236}">
                <a16:creationId xmlns:a16="http://schemas.microsoft.com/office/drawing/2014/main" id="{7B017C5A-29CB-2454-F871-F60A590B9F0B}"/>
              </a:ext>
            </a:extLst>
          </p:cNvPr>
          <p:cNvSpPr txBox="1">
            <a:spLocks/>
          </p:cNvSpPr>
          <p:nvPr/>
        </p:nvSpPr>
        <p:spPr>
          <a:xfrm>
            <a:off x="484238" y="470896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BROKEN ACCESS CONTROL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esempio</a:t>
            </a:r>
          </a:p>
        </p:txBody>
      </p:sp>
    </p:spTree>
    <p:extLst>
      <p:ext uri="{BB962C8B-B14F-4D97-AF65-F5344CB8AC3E}">
        <p14:creationId xmlns:p14="http://schemas.microsoft.com/office/powerpoint/2010/main" val="40512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3" name="Titolo 3">
            <a:extLst>
              <a:ext uri="{FF2B5EF4-FFF2-40B4-BE49-F238E27FC236}">
                <a16:creationId xmlns:a16="http://schemas.microsoft.com/office/drawing/2014/main" id="{5EBA494E-F0DF-6DBF-FF94-9C4579E98AE9}"/>
              </a:ext>
            </a:extLst>
          </p:cNvPr>
          <p:cNvSpPr txBox="1">
            <a:spLocks/>
          </p:cNvSpPr>
          <p:nvPr/>
        </p:nvSpPr>
        <p:spPr>
          <a:xfrm>
            <a:off x="484238" y="470896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BROKEN ACCESS CONTROL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esempio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3B2F78-4E26-E373-4F5F-04C2DA7B192C}"/>
              </a:ext>
            </a:extLst>
          </p:cNvPr>
          <p:cNvSpPr txBox="1"/>
          <p:nvPr/>
        </p:nvSpPr>
        <p:spPr>
          <a:xfrm>
            <a:off x="564163" y="2281158"/>
            <a:ext cx="111435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system.create_order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it-IT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Creazione di un ordine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system.complete_order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200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it-IT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Tentativo di completare un ordine da parte di un utente non autorizzato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system.complete_order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it-IT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Tentativo di completare un ordine inesistente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it-IT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system.complete_order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it-IT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it-IT" sz="1400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Completamento di un ordine da parte dell'utente autorizzato</a:t>
            </a:r>
            <a:endParaRPr lang="it-IT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</a:p>
        </p:txBody>
      </p:sp>
      <p:pic>
        <p:nvPicPr>
          <p:cNvPr id="5" name="Immagine 4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AF63A7E4-57DF-74A7-7B25-F102A0A949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6" r="58375"/>
          <a:stretch/>
        </p:blipFill>
        <p:spPr>
          <a:xfrm>
            <a:off x="564163" y="3984172"/>
            <a:ext cx="4250298" cy="1762480"/>
          </a:xfrm>
          <a:prstGeom prst="rect">
            <a:avLst/>
          </a:prstGeom>
        </p:spPr>
      </p:pic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21CD095-3851-082E-D9AE-EF44F23AC8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6" r="38039"/>
          <a:stretch/>
        </p:blipFill>
        <p:spPr>
          <a:xfrm>
            <a:off x="5388774" y="3984172"/>
            <a:ext cx="6318985" cy="17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CRYPTOGRAPHIC FAILURES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2366733" y="2453099"/>
            <a:ext cx="77823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Le cause di questa vulnerabilità possono essere: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uso di algoritmi crittografici deboli o obsoleti come il DES,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uso di chiavi crittografiche deboli o riutilizzate,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assenza di una corretta gestione o rotazione delle chiavi,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uso di protocolli di comunicazione non sicuri  come HTTP,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uso di funzioni di hash deprecate come MD5 o SHA1,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 riuso o generazione non sicura degli IV.</a:t>
            </a:r>
          </a:p>
        </p:txBody>
      </p:sp>
      <p:pic>
        <p:nvPicPr>
          <p:cNvPr id="5" name="Immagine 4" descr="Immagine che contiene cartone animato, Elementi grafici, grafica&#10;&#10;Descrizione generata automaticamente">
            <a:extLst>
              <a:ext uri="{FF2B5EF4-FFF2-40B4-BE49-F238E27FC236}">
                <a16:creationId xmlns:a16="http://schemas.microsoft.com/office/drawing/2014/main" id="{044B7346-4140-B6FF-F254-3A4105433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500" r="90000">
                        <a14:foregroundMark x1="33767" y1="43850" x2="30900" y2="50350"/>
                        <a14:foregroundMark x1="30900" y1="50350" x2="35867" y2="49300"/>
                        <a14:foregroundMark x1="35867" y1="49300" x2="36700" y2="47050"/>
                        <a14:foregroundMark x1="29633" y1="42450" x2="27833" y2="46450"/>
                        <a14:foregroundMark x1="81433" y1="48600" x2="81267" y2="60800"/>
                        <a14:foregroundMark x1="85567" y1="49600" x2="85833" y2="53050"/>
                        <a14:foregroundMark x1="11300" y1="57050" x2="11667" y2="68550"/>
                        <a14:foregroundMark x1="7933" y1="63100" x2="6500" y2="67800"/>
                        <a14:backgroundMark x1="31367" y1="43850" x2="31467" y2="41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912" y="3500283"/>
            <a:ext cx="7057103" cy="4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CRYPTOGRAPHIC FAILURES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838199" y="2298392"/>
            <a:ext cx="101463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nter Light" panose="020B0502030000000004" pitchFamily="34" charset="0"/>
              <a:ea typeface="Inter Light" panose="020B050203000000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Per mitigare questa vulnerabilità, è essenziale: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usare algoritmi crittografici forti e affidabili tipo l’AES e l’RSA,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disabilitare il caching delle risposte contenenti dati sensibili,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usare protocolli di comunicazione sicuri come HTTPS,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generare, proteggere e salvare adeguatamente le chiavi di cifratura,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salvare (password +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salt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) usando funzioni di hashing forti,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usare IV diversi anche con la stessa chiave.</a:t>
            </a:r>
          </a:p>
        </p:txBody>
      </p:sp>
      <p:pic>
        <p:nvPicPr>
          <p:cNvPr id="2" name="Immagine 1" descr="Immagine che contiene oggetti in metallo, schermata, lucchetto/serratura, design&#10;&#10;Descrizione generata automaticamente">
            <a:extLst>
              <a:ext uri="{FF2B5EF4-FFF2-40B4-BE49-F238E27FC236}">
                <a16:creationId xmlns:a16="http://schemas.microsoft.com/office/drawing/2014/main" id="{3D7B3028-3874-21AC-A4A9-32AA2F894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36" y="3495755"/>
            <a:ext cx="3120547" cy="31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9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449320" y="2330069"/>
            <a:ext cx="99436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function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script03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(){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var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input = </a:t>
            </a: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'token-input'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var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token =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KdfnwhpswVSO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if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input.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value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==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decrypt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(token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897B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3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)) {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    </a:t>
            </a: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'wya'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innerHTML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'TOKEN DECRYPTED CORRECTLY'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  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CC7832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else </a:t>
            </a:r>
            <a:r>
              <a:rPr kumimoji="0" lang="it-IT" sz="2000" b="1" i="1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document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FFC66D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getElementById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'wya'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).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9876AA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innerHTML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'TOKEN DECRYPTED NOT CORRECTLY'</a:t>
            </a:r>
            <a:b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A875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A9B7C6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A4E16108-393F-3B05-B28C-213150F46D76}"/>
              </a:ext>
            </a:extLst>
          </p:cNvPr>
          <p:cNvSpPr txBox="1">
            <a:spLocks/>
          </p:cNvSpPr>
          <p:nvPr/>
        </p:nvSpPr>
        <p:spPr>
          <a:xfrm>
            <a:off x="484238" y="470896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CRYPTOGRAPHIC FAILURES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esempio</a:t>
            </a:r>
          </a:p>
        </p:txBody>
      </p:sp>
      <p:pic>
        <p:nvPicPr>
          <p:cNvPr id="4" name="Immagine 3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897962D9-8E13-2111-6ED8-43B2EDF141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2" t="8998" r="7832" b="7941"/>
          <a:stretch/>
        </p:blipFill>
        <p:spPr>
          <a:xfrm>
            <a:off x="4806623" y="4560097"/>
            <a:ext cx="2578750" cy="16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4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F6EC09A-A43F-B078-C3E3-815A5C236E4A}"/>
              </a:ext>
            </a:extLst>
          </p:cNvPr>
          <p:cNvSpPr txBox="1"/>
          <p:nvPr/>
        </p:nvSpPr>
        <p:spPr>
          <a:xfrm>
            <a:off x="1407316" y="1596427"/>
            <a:ext cx="9377364" cy="5378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calculate_file_hash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file_path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with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open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file_path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rb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data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read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file_hash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hashlib.sha1(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data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).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hexdigest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	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# Calcola l'hash SHA-1 di un file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return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file_hash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[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"shattered-1.pdf"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"shattered-2.pdf"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"shattered-3.pdf"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for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range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len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for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range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+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len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pdf_file_path_1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[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pdf_file_path_2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pdf_files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[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calculate_file_hash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pdf_file_path_1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	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# Calcola l'hash dei due file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hash_2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calculate_file_hash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pdf_file_path_2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\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7BA7D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Primo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file PDF: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pdf_file_path_1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 Hash: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"Secondo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file PDF: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pdf_file_path_2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- Hash: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{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if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hash_1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==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hash_2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"Collisione di hash: True"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else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     </a:t>
            </a:r>
            <a:r>
              <a:rPr kumimoji="0" lang="it-IT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print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"Collisione di hash: False"</a:t>
            </a: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b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it-IT" sz="11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sp>
        <p:nvSpPr>
          <p:cNvPr id="8" name="Titolo 3">
            <a:extLst>
              <a:ext uri="{FF2B5EF4-FFF2-40B4-BE49-F238E27FC236}">
                <a16:creationId xmlns:a16="http://schemas.microsoft.com/office/drawing/2014/main" id="{A4E16108-393F-3B05-B28C-213150F46D76}"/>
              </a:ext>
            </a:extLst>
          </p:cNvPr>
          <p:cNvSpPr txBox="1">
            <a:spLocks/>
          </p:cNvSpPr>
          <p:nvPr/>
        </p:nvSpPr>
        <p:spPr>
          <a:xfrm>
            <a:off x="484238" y="270864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CRYPTOGRAPHIC FAILURES </a:t>
            </a:r>
          </a:p>
        </p:txBody>
      </p:sp>
    </p:spTree>
    <p:extLst>
      <p:ext uri="{BB962C8B-B14F-4D97-AF65-F5344CB8AC3E}">
        <p14:creationId xmlns:p14="http://schemas.microsoft.com/office/powerpoint/2010/main" val="45347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INTRODUZIONE</a:t>
            </a:r>
          </a:p>
        </p:txBody>
      </p:sp>
      <p:pic>
        <p:nvPicPr>
          <p:cNvPr id="10" name="Immagine 9" descr="Immagine che contiene persona, vestiti, libro, cappuccio&#10;&#10;Descrizione generata automaticamente">
            <a:extLst>
              <a:ext uri="{FF2B5EF4-FFF2-40B4-BE49-F238E27FC236}">
                <a16:creationId xmlns:a16="http://schemas.microsoft.com/office/drawing/2014/main" id="{03A55A14-485F-63B8-4973-206B5C716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24" b="99922" l="10000" r="90000">
                        <a14:foregroundMark x1="28403" y1="79844" x2="25226" y2="88724"/>
                        <a14:foregroundMark x1="25226" y1="88724" x2="34323" y2="91641"/>
                        <a14:foregroundMark x1="34323" y1="91641" x2="39340" y2="97422"/>
                        <a14:foregroundMark x1="39340" y1="97422" x2="46545" y2="98906"/>
                        <a14:foregroundMark x1="46545" y1="98906" x2="54566" y2="95807"/>
                        <a14:foregroundMark x1="54566" y1="95807" x2="56979" y2="89271"/>
                        <a14:foregroundMark x1="56979" y1="89271" x2="50451" y2="81979"/>
                        <a14:foregroundMark x1="50451" y1="81979" x2="27917" y2="80000"/>
                        <a14:foregroundMark x1="50486" y1="84740" x2="38003" y2="84479"/>
                        <a14:foregroundMark x1="38003" y1="84479" x2="38524" y2="98359"/>
                        <a14:foregroundMark x1="38524" y1="98359" x2="48924" y2="97969"/>
                        <a14:foregroundMark x1="48924" y1="97969" x2="56215" y2="92396"/>
                        <a14:foregroundMark x1="56215" y1="92396" x2="55156" y2="84844"/>
                        <a14:foregroundMark x1="55156" y1="84844" x2="50486" y2="83880"/>
                        <a14:foregroundMark x1="50486" y1="83880" x2="50486" y2="83880"/>
                        <a14:foregroundMark x1="33663" y1="83880" x2="28490" y2="83359"/>
                        <a14:foregroundMark x1="28490" y1="83359" x2="30747" y2="92734"/>
                        <a14:foregroundMark x1="30747" y1="92734" x2="36927" y2="98958"/>
                        <a14:foregroundMark x1="36927" y1="98958" x2="51493" y2="96094"/>
                        <a14:foregroundMark x1="51493" y1="96094" x2="56632" y2="90130"/>
                        <a14:foregroundMark x1="56632" y1="90130" x2="50625" y2="83099"/>
                        <a14:foregroundMark x1="50625" y1="83099" x2="34323" y2="84297"/>
                        <a14:foregroundMark x1="29167" y1="72109" x2="24601" y2="82630"/>
                        <a14:foregroundMark x1="24601" y1="82630" x2="26979" y2="93359"/>
                        <a14:foregroundMark x1="26979" y1="93359" x2="31580" y2="99401"/>
                        <a14:foregroundMark x1="31580" y1="99401" x2="40000" y2="99922"/>
                        <a14:foregroundMark x1="40000" y1="99922" x2="48993" y2="98438"/>
                        <a14:foregroundMark x1="48993" y1="98438" x2="53976" y2="95286"/>
                        <a14:foregroundMark x1="53976" y1="95286" x2="57622" y2="89193"/>
                        <a14:foregroundMark x1="57622" y1="89193" x2="52778" y2="78542"/>
                        <a14:foregroundMark x1="52778" y1="78542" x2="27726" y2="72396"/>
                        <a14:foregroundMark x1="30399" y1="86875" x2="33038" y2="97839"/>
                        <a14:foregroundMark x1="33038" y1="97839" x2="39253" y2="97031"/>
                        <a14:foregroundMark x1="39253" y1="97031" x2="38542" y2="87917"/>
                        <a14:foregroundMark x1="38542" y1="87917" x2="29826" y2="86875"/>
                        <a14:foregroundMark x1="42934" y1="79844" x2="39340" y2="95078"/>
                        <a14:foregroundMark x1="39340" y1="95078" x2="46563" y2="97396"/>
                        <a14:foregroundMark x1="46563" y1="97396" x2="51476" y2="87995"/>
                        <a14:foregroundMark x1="51476" y1="87995" x2="43594" y2="80964"/>
                        <a14:foregroundMark x1="43594" y1="80964" x2="42552" y2="81146"/>
                        <a14:foregroundMark x1="53924" y1="84010" x2="26094" y2="84583"/>
                        <a14:foregroundMark x1="26094" y1="84583" x2="27830" y2="91302"/>
                        <a14:foregroundMark x1="27830" y1="91302" x2="33194" y2="95964"/>
                        <a14:foregroundMark x1="33194" y1="95964" x2="39722" y2="96641"/>
                        <a14:foregroundMark x1="39722" y1="96641" x2="45278" y2="91667"/>
                        <a14:foregroundMark x1="45278" y1="91667" x2="50382" y2="81432"/>
                        <a14:foregroundMark x1="36337" y1="85156" x2="36684" y2="95677"/>
                        <a14:foregroundMark x1="36684" y1="95677" x2="37431" y2="86458"/>
                        <a14:foregroundMark x1="37431" y1="86458" x2="36806" y2="84297"/>
                        <a14:foregroundMark x1="53247" y1="97214" x2="56892" y2="88724"/>
                        <a14:foregroundMark x1="56892" y1="88724" x2="54323" y2="82396"/>
                        <a14:foregroundMark x1="54323" y1="82396" x2="25712" y2="83151"/>
                        <a14:foregroundMark x1="25712" y1="83151" x2="25260" y2="90391"/>
                        <a14:foregroundMark x1="25260" y1="90391" x2="28455" y2="98047"/>
                        <a14:foregroundMark x1="28455" y1="98047" x2="39184" y2="98203"/>
                        <a14:foregroundMark x1="39184" y1="98203" x2="55260" y2="95781"/>
                        <a14:foregroundMark x1="31840" y1="84167" x2="27066" y2="88802"/>
                        <a14:foregroundMark x1="27066" y1="88802" x2="33056" y2="95417"/>
                        <a14:foregroundMark x1="33056" y1="95417" x2="37726" y2="97708"/>
                        <a14:foregroundMark x1="37726" y1="97708" x2="48003" y2="96276"/>
                        <a14:foregroundMark x1="48003" y1="96276" x2="55712" y2="91589"/>
                        <a14:foregroundMark x1="55712" y1="91589" x2="43160" y2="86068"/>
                        <a14:foregroundMark x1="43160" y1="86068" x2="34358" y2="85990"/>
                        <a14:foregroundMark x1="34358" y1="85990" x2="31840" y2="84297"/>
                        <a14:foregroundMark x1="48750" y1="17214" x2="55122" y2="12812"/>
                        <a14:foregroundMark x1="55122" y1="12812" x2="54497" y2="6458"/>
                        <a14:foregroundMark x1="52205" y1="4740" x2="49132" y2="15052"/>
                        <a14:foregroundMark x1="52396" y1="3724" x2="52101" y2="7891"/>
                        <a14:foregroundMark x1="45608" y1="86745" x2="29948" y2="85365"/>
                        <a14:foregroundMark x1="29948" y1="85365" x2="33333" y2="95495"/>
                        <a14:foregroundMark x1="33333" y1="95495" x2="43073" y2="96198"/>
                        <a14:foregroundMark x1="43073" y1="96198" x2="54323" y2="90443"/>
                        <a14:foregroundMark x1="54323" y1="90443" x2="49479" y2="86016"/>
                        <a14:foregroundMark x1="49479" y1="86016" x2="45799" y2="86016"/>
                        <a14:foregroundMark x1="45799" y1="86016" x2="46771" y2="93984"/>
                        <a14:foregroundMark x1="46771" y1="93984" x2="47031" y2="86693"/>
                        <a14:foregroundMark x1="47031" y1="86693" x2="46076" y2="86458"/>
                        <a14:foregroundMark x1="34514" y1="91901" x2="34514" y2="91901"/>
                        <a14:foregroundMark x1="35660" y1="91328" x2="35660" y2="91328"/>
                        <a14:foregroundMark x1="39288" y1="78411" x2="27153" y2="80000"/>
                        <a14:foregroundMark x1="27153" y1="80000" x2="56597" y2="81146"/>
                        <a14:backgroundMark x1="35851" y1="92474" x2="35851" y2="92474"/>
                        <a14:backgroundMark x1="34809" y1="90182" x2="35832" y2="92692"/>
                        <a14:backgroundMark x1="29346" y1="88548" x2="28293" y2="88256"/>
                        <a14:backgroundMark x1="30486" y1="88865" x2="30187" y2="88782"/>
                        <a14:backgroundMark x1="32604" y1="89453" x2="31637" y2="89184"/>
                        <a14:backgroundMark x1="33051" y1="91749" x2="32523" y2="91835"/>
                        <a14:backgroundMark x1="37877" y1="90965" x2="36903" y2="91123"/>
                        <a14:backgroundMark x1="40001" y1="90620" x2="38612" y2="90846"/>
                        <a14:backgroundMark x1="45869" y1="89667" x2="40815" y2="90488"/>
                        <a14:backgroundMark x1="46836" y1="89509" x2="46605" y2="89547"/>
                        <a14:backgroundMark x1="49184" y1="89128" x2="47027" y2="89478"/>
                        <a14:backgroundMark x1="50899" y1="88849" x2="50547" y2="88906"/>
                        <a14:backgroundMark x1="51705" y1="88718" x2="51184" y2="88803"/>
                        <a14:backgroundMark x1="54725" y1="88227" x2="52657" y2="88564"/>
                        <a14:backgroundMark x1="55615" y1="88082" x2="55218" y2="88147"/>
                        <a14:backgroundMark x1="56788" y1="87891" x2="56138" y2="8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51" t="717" r="10716" b="16416"/>
          <a:stretch/>
        </p:blipFill>
        <p:spPr>
          <a:xfrm flipH="1">
            <a:off x="9140433" y="1997839"/>
            <a:ext cx="4907404" cy="408714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E2EFD5-AD5D-42C2-04C5-4A7D1F0C8BA2}"/>
              </a:ext>
            </a:extLst>
          </p:cNvPr>
          <p:cNvSpPr txBox="1"/>
          <p:nvPr/>
        </p:nvSpPr>
        <p:spPr>
          <a:xfrm>
            <a:off x="838200" y="2459504"/>
            <a:ext cx="792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</a:t>
            </a:r>
            <a:r>
              <a:rPr lang="it-IT" sz="2000" b="1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sicurezza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delle applicazioni web è diventata una priorità essenziale nel panorama tecnologico odierno. Gli </a:t>
            </a:r>
            <a:r>
              <a:rPr lang="it-IT" sz="2000" b="1" kern="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attacchi informatici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mirati alle vulnerabilità delle applicazioni rappresentano una minaccia costante. </a:t>
            </a:r>
          </a:p>
          <a:p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È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fondamentale identificarle, mitigarle e prevenire potenziali attacchi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3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18">
            <a:extLst>
              <a:ext uri="{FF2B5EF4-FFF2-40B4-BE49-F238E27FC236}">
                <a16:creationId xmlns:a16="http://schemas.microsoft.com/office/drawing/2014/main" id="{4028E85B-65E9-35D4-8701-5F2954360FBE}"/>
              </a:ext>
            </a:extLst>
          </p:cNvPr>
          <p:cNvSpPr/>
          <p:nvPr/>
        </p:nvSpPr>
        <p:spPr>
          <a:xfrm>
            <a:off x="491444" y="4214456"/>
            <a:ext cx="6832838" cy="2054367"/>
          </a:xfrm>
          <a:prstGeom prst="rect">
            <a:avLst/>
          </a:prstGeom>
          <a:solidFill>
            <a:srgbClr val="FFD3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C592574-5E58-E2D1-C8C5-10E5D7230005}"/>
              </a:ext>
            </a:extLst>
          </p:cNvPr>
          <p:cNvSpPr/>
          <p:nvPr/>
        </p:nvSpPr>
        <p:spPr>
          <a:xfrm>
            <a:off x="484237" y="1712234"/>
            <a:ext cx="5359445" cy="2054367"/>
          </a:xfrm>
          <a:prstGeom prst="rect">
            <a:avLst/>
          </a:prstGeom>
          <a:solidFill>
            <a:srgbClr val="FFD3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7" name="Titolo 3">
            <a:extLst>
              <a:ext uri="{FF2B5EF4-FFF2-40B4-BE49-F238E27FC236}">
                <a16:creationId xmlns:a16="http://schemas.microsoft.com/office/drawing/2014/main" id="{2FA63B89-3115-1BC9-106A-70199C50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b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	</a:t>
            </a:r>
          </a:p>
        </p:txBody>
      </p:sp>
      <p:pic>
        <p:nvPicPr>
          <p:cNvPr id="2" name="Immagine 1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084CFA40-B22F-46C3-98FA-7F715409EE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9181" r="20802" b="11445"/>
          <a:stretch/>
        </p:blipFill>
        <p:spPr>
          <a:xfrm>
            <a:off x="537687" y="1761797"/>
            <a:ext cx="5254501" cy="1958858"/>
          </a:xfrm>
          <a:prstGeom prst="rect">
            <a:avLst/>
          </a:prstGeom>
        </p:spPr>
      </p:pic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A250CDE-2334-3D8C-026F-897144A494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20111" b="10890"/>
          <a:stretch/>
        </p:blipFill>
        <p:spPr>
          <a:xfrm>
            <a:off x="542939" y="4268207"/>
            <a:ext cx="6731017" cy="1951238"/>
          </a:xfrm>
          <a:prstGeom prst="rect">
            <a:avLst/>
          </a:prstGeom>
        </p:spPr>
      </p:pic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CB70B3B7-9735-017B-DF49-5DE6B935DE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671" y="1712234"/>
            <a:ext cx="1760220" cy="1365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magine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91D49865-97C7-0F93-968D-7CE54C1CD6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766" y="3146523"/>
            <a:ext cx="1731010" cy="1343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magine 8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DD2785ED-E8BF-B218-3D73-01F042216E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133" y="4648376"/>
            <a:ext cx="1741170" cy="1350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5437D2-88C3-5F76-2A1F-39E8C27C3494}"/>
              </a:ext>
            </a:extLst>
          </p:cNvPr>
          <p:cNvSpPr txBox="1"/>
          <p:nvPr/>
        </p:nvSpPr>
        <p:spPr>
          <a:xfrm>
            <a:off x="8201237" y="3078119"/>
            <a:ext cx="215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shattered-1.pdf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585D7E1-BC89-B5C6-111E-D46198E89E1A}"/>
              </a:ext>
            </a:extLst>
          </p:cNvPr>
          <p:cNvSpPr txBox="1"/>
          <p:nvPr/>
        </p:nvSpPr>
        <p:spPr>
          <a:xfrm>
            <a:off x="10194766" y="4507048"/>
            <a:ext cx="215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shattered-2.pdf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3E2F5FB-F53E-738B-32CF-A90B572AACDC}"/>
              </a:ext>
            </a:extLst>
          </p:cNvPr>
          <p:cNvSpPr txBox="1"/>
          <p:nvPr/>
        </p:nvSpPr>
        <p:spPr>
          <a:xfrm>
            <a:off x="8182133" y="5999021"/>
            <a:ext cx="215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shattered-3.pdf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6B7EB95-A816-0240-EBF9-6ED878A1D014}"/>
              </a:ext>
            </a:extLst>
          </p:cNvPr>
          <p:cNvSpPr txBox="1"/>
          <p:nvPr/>
        </p:nvSpPr>
        <p:spPr>
          <a:xfrm>
            <a:off x="537687" y="1391227"/>
            <a:ext cx="75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SHA-1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D36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52C4ED9-E41F-378F-A713-538CA28B651E}"/>
              </a:ext>
            </a:extLst>
          </p:cNvPr>
          <p:cNvSpPr txBox="1"/>
          <p:nvPr/>
        </p:nvSpPr>
        <p:spPr>
          <a:xfrm>
            <a:off x="537687" y="3905918"/>
            <a:ext cx="98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Light" panose="020B0502030000000004" pitchFamily="34" charset="0"/>
                <a:ea typeface="Inter Light" panose="020B0502030000000004" pitchFamily="34" charset="0"/>
                <a:cs typeface="+mn-cs"/>
              </a:rPr>
              <a:t>SHA-256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D36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olo 3">
            <a:extLst>
              <a:ext uri="{FF2B5EF4-FFF2-40B4-BE49-F238E27FC236}">
                <a16:creationId xmlns:a16="http://schemas.microsoft.com/office/drawing/2014/main" id="{05B65FFE-B35C-AE04-6A92-85B4E7B50BFD}"/>
              </a:ext>
            </a:extLst>
          </p:cNvPr>
          <p:cNvSpPr txBox="1">
            <a:spLocks/>
          </p:cNvSpPr>
          <p:nvPr/>
        </p:nvSpPr>
        <p:spPr>
          <a:xfrm>
            <a:off x="484238" y="270864"/>
            <a:ext cx="11223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0" u="none" strike="noStrike" kern="1200" cap="none" spc="0" normalizeH="0" baseline="0" noProof="0">
                <a:ln>
                  <a:noFill/>
                </a:ln>
                <a:solidFill>
                  <a:srgbClr val="FFD369"/>
                </a:solidFill>
                <a:effectLst/>
                <a:uLnTx/>
                <a:uFillTx/>
                <a:latin typeface="Inter Black" panose="020B0502030000000004" pitchFamily="34" charset="0"/>
                <a:ea typeface="Inter Black" panose="020B0502030000000004" pitchFamily="34" charset="0"/>
                <a:cs typeface="+mj-cs"/>
              </a:rPr>
              <a:t>CRYPTOGRAPHIC FAILURES </a:t>
            </a:r>
            <a:endParaRPr kumimoji="0" lang="it-IT" sz="4400" b="1" i="0" u="none" strike="noStrike" kern="1200" cap="none" spc="0" normalizeH="0" baseline="0" noProof="0" dirty="0">
              <a:ln>
                <a:noFill/>
              </a:ln>
              <a:solidFill>
                <a:srgbClr val="FFD369"/>
              </a:solidFill>
              <a:effectLst/>
              <a:uLnTx/>
              <a:uFillTx/>
              <a:latin typeface="Inter Black" panose="020B0502030000000004" pitchFamily="34" charset="0"/>
              <a:ea typeface="Inter Black" panose="020B05020300000000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2267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SQL INJECTION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025613" y="1646132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Le </a:t>
            </a:r>
            <a:r>
              <a:rPr lang="it-IT" sz="200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cause</a:t>
            </a:r>
            <a:r>
              <a:rPr lang="it-IT" sz="200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 di una SQL Injection 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possono essere: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l'uso di query SQL non parametrizzate o non preparate;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l'omissione di convalida e filtraggio dell'input,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l'uso di costrutti SQL dinamici non sicuri;</a:t>
            </a:r>
          </a:p>
          <a:p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4.    l'accesso diretto alle stringhe di query senza adeguata sanitizzazione dei dati di input.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pic>
        <p:nvPicPr>
          <p:cNvPr id="5" name="Immagine 4" descr="Immagine che contiene design&#10;&#10;Descrizione generata automaticamente">
            <a:extLst>
              <a:ext uri="{FF2B5EF4-FFF2-40B4-BE49-F238E27FC236}">
                <a16:creationId xmlns:a16="http://schemas.microsoft.com/office/drawing/2014/main" id="{93B411BA-6426-0997-3B91-2CF4A0392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9632" y="3155182"/>
            <a:ext cx="4630490" cy="4630490"/>
          </a:xfrm>
          <a:prstGeom prst="rect">
            <a:avLst/>
          </a:prstGeom>
        </p:spPr>
      </p:pic>
      <p:pic>
        <p:nvPicPr>
          <p:cNvPr id="7" name="Immagine 6" descr="Immagine che contiene cartone animato, clipart, illustrazione, Cartoni animati&#10;&#10;Descrizione generata automaticamente">
            <a:extLst>
              <a:ext uri="{FF2B5EF4-FFF2-40B4-BE49-F238E27FC236}">
                <a16:creationId xmlns:a16="http://schemas.microsoft.com/office/drawing/2014/main" id="{B4E14C56-1E2F-DC21-9036-56A4507F5F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286" y="2384108"/>
            <a:ext cx="5888334" cy="588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SQL INJECTION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2029820" y="1796459"/>
            <a:ext cx="813235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Per mitigare questa vulnerabilità, è essenziale: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utilizzare </a:t>
            </a:r>
            <a:r>
              <a:rPr lang="it-IT" sz="2000" dirty="0" err="1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prepared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statements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nelle query SQL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implementare convalida e filtraggio dei dati di input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adottare buone pratiche di sviluppo sicuro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utilizzare librerie e framework sicuri che offrano funzionalità di prevenzione delle SQL injection.</a:t>
            </a:r>
          </a:p>
          <a:p>
            <a:endParaRPr lang="it-IT" dirty="0"/>
          </a:p>
        </p:txBody>
      </p:sp>
      <p:pic>
        <p:nvPicPr>
          <p:cNvPr id="2" name="Immagine 1" descr="Immagine che contiene design&#10;&#10;Descrizione generata automaticamente">
            <a:extLst>
              <a:ext uri="{FF2B5EF4-FFF2-40B4-BE49-F238E27FC236}">
                <a16:creationId xmlns:a16="http://schemas.microsoft.com/office/drawing/2014/main" id="{4B98FB62-6A49-49C2-C96A-1C17A46B2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3985" y="1055820"/>
            <a:ext cx="7144365" cy="7144365"/>
          </a:xfrm>
          <a:prstGeom prst="rect">
            <a:avLst/>
          </a:prstGeom>
        </p:spPr>
      </p:pic>
      <p:pic>
        <p:nvPicPr>
          <p:cNvPr id="5" name="Immagine 4" descr="Immagine che contiene cartone animato, clipart, illustrazione, Cartoni animati&#10;&#10;Descrizione generata automaticamente">
            <a:extLst>
              <a:ext uri="{FF2B5EF4-FFF2-40B4-BE49-F238E27FC236}">
                <a16:creationId xmlns:a16="http://schemas.microsoft.com/office/drawing/2014/main" id="{06524E3D-0C69-16C2-B70D-16FBB176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15" y="3790676"/>
            <a:ext cx="3838671" cy="38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SQL INJECTION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esempio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3332093" y="1997839"/>
            <a:ext cx="81323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Codice applicazione</a:t>
            </a:r>
            <a:r>
              <a:rPr lang="it-IT" sz="2000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r>
              <a:rPr lang="it-IT" b="1" dirty="0" err="1">
                <a:solidFill>
                  <a:srgbClr val="FFC000"/>
                </a:solidFill>
              </a:rPr>
              <a:t>if</a:t>
            </a:r>
            <a:r>
              <a:rPr lang="it-IT" b="1" dirty="0">
                <a:solidFill>
                  <a:srgbClr val="FFC000"/>
                </a:solidFill>
              </a:rPr>
              <a:t> 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isset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it-IT" dirty="0">
                <a:solidFill>
                  <a:schemeClr val="bg1"/>
                </a:solidFill>
              </a:rPr>
              <a:t>$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_POST['email'])) {   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	$email = $_POST['email'];    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	$user = $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conn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-&gt;query("</a:t>
            </a:r>
            <a:r>
              <a:rPr lang="it-IT" b="1" dirty="0">
                <a:solidFill>
                  <a:srgbClr val="FFFF00"/>
                </a:solidFill>
              </a:rPr>
              <a:t>SELECT * FROM users WHERE email='{$email}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'");    	</a:t>
            </a:r>
            <a:r>
              <a:rPr lang="it-IT" b="1" dirty="0" err="1">
                <a:solidFill>
                  <a:srgbClr val="FFC000"/>
                </a:solidFill>
              </a:rPr>
              <a:t>while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($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row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= $user-&gt;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fetch_assoc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()) {        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		die("USERNAME: " .$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row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["username"] ."&lt;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br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&gt; &lt;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button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 			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type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='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button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' name='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button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' class='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next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' 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onclick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='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increment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()’ 		id='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next-button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'&gt;NEXT&gt;&lt;/</a:t>
            </a:r>
            <a:r>
              <a:rPr lang="it-IT" dirty="0" err="1">
                <a:solidFill>
                  <a:schemeClr val="bg1">
                    <a:lumMod val="95000"/>
                  </a:schemeClr>
                </a:solidFill>
              </a:rPr>
              <a:t>button</a:t>
            </a:r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&gt;");    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	}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}</a:t>
            </a:r>
          </a:p>
        </p:txBody>
      </p:sp>
      <p:pic>
        <p:nvPicPr>
          <p:cNvPr id="2" name="Immagine 1" descr="Immagine che contiene design&#10;&#10;Descrizione generata automaticamente">
            <a:extLst>
              <a:ext uri="{FF2B5EF4-FFF2-40B4-BE49-F238E27FC236}">
                <a16:creationId xmlns:a16="http://schemas.microsoft.com/office/drawing/2014/main" id="{4B98FB62-6A49-49C2-C96A-1C17A46B2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3984" y="1133677"/>
            <a:ext cx="7144365" cy="7144365"/>
          </a:xfrm>
          <a:prstGeom prst="rect">
            <a:avLst/>
          </a:prstGeom>
        </p:spPr>
      </p:pic>
      <p:pic>
        <p:nvPicPr>
          <p:cNvPr id="5" name="Immagine 4" descr="Immagine che contiene cartone animato, clipart, illustrazione, Cartoni animati&#10;&#10;Descrizione generata automaticamente">
            <a:extLst>
              <a:ext uri="{FF2B5EF4-FFF2-40B4-BE49-F238E27FC236}">
                <a16:creationId xmlns:a16="http://schemas.microsoft.com/office/drawing/2014/main" id="{06524E3D-0C69-16C2-B70D-16FBB176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15" y="3790676"/>
            <a:ext cx="3838671" cy="383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7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SECURITY MISCONFIGURATION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678587" y="1773949"/>
            <a:ext cx="9107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Security </a:t>
            </a:r>
            <a:r>
              <a:rPr lang="it-IT" sz="2000" dirty="0" err="1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Misconfiguration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è una vulnerabilità che si verifica quando i sistemi sono configurati in modo errato o non sicuro, esponendo l’app a varie falle di sicurezza.</a:t>
            </a:r>
          </a:p>
          <a:p>
            <a:pPr algn="ctr"/>
            <a:endParaRPr lang="it-IT" sz="2000" dirty="0">
              <a:solidFill>
                <a:schemeClr val="bg1"/>
              </a:solidFill>
              <a:effectLst/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Essa 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può riguardare: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configurazione del server web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gestione delle autorizzazioni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le politiche di sicurezza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gestione delle sessioni  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Le </a:t>
            </a:r>
            <a:r>
              <a:rPr lang="it-IT" sz="200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cause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di questa vulnerabilità includono: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mancata applicazione di patch di sicurezza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l'uso di configurazioni predefinite non modificate</a:t>
            </a:r>
          </a:p>
        </p:txBody>
      </p:sp>
    </p:spTree>
    <p:extLst>
      <p:ext uri="{BB962C8B-B14F-4D97-AF65-F5344CB8AC3E}">
        <p14:creationId xmlns:p14="http://schemas.microsoft.com/office/powerpoint/2010/main" val="423251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7"/>
            <a:ext cx="10272253" cy="1267132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SECURITY MISCONFIGURATION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762161" y="2013228"/>
            <a:ext cx="86676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Per mitigare questa vulnerabilità</a:t>
            </a:r>
            <a:r>
              <a:rPr lang="it-IT" sz="200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possiamo: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applicare regolarmente patch di sicurezza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rimuovere o disabilitare delle configurazioni predefinite non necessarie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implementare correttamente controlli di sicurezza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configurare correttamente i firewall e delle regole di sicurezza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utilizzare strumenti di scansione delle configurazioni</a:t>
            </a:r>
          </a:p>
          <a:p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5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PHISHING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051511" y="1661080"/>
            <a:ext cx="100889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Il phishing è una sofisticata tecnica di attacco di social engineering che mira a ottenere informazioni sensibili sfruttando la fiducia degli utenti. 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Gli attaccanti creano siti web o e-mail falsificate che sembrano autentiche, al fine di indurre le persone a rivelare informazioni riservate.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Le </a:t>
            </a:r>
            <a:r>
              <a:rPr lang="it-IT" sz="2000" dirty="0">
                <a:solidFill>
                  <a:schemeClr val="bg1"/>
                </a:solidFill>
                <a:effectLst/>
                <a:latin typeface="Inter Medium" panose="020B0502030000000004" pitchFamily="34" charset="0"/>
                <a:ea typeface="Inter Medium" panose="020B0502030000000004" pitchFamily="34" charset="0"/>
              </a:rPr>
              <a:t>cause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del </a:t>
            </a:r>
            <a:r>
              <a:rPr lang="it-IT" sz="2000" dirty="0" err="1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Phising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 includono: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l'inesperienza o scarsa consapevolezza degli utenti,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la creazione di siti web o e-mail che imitano entità legittime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l'utilizzo di filtri antispam </a:t>
            </a:r>
            <a:r>
              <a:rPr lang="it-IT" sz="2000" dirty="0" err="1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inefficent</a:t>
            </a: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.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CD83DF-892F-90B2-2DA0-4C1482DFE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417" y1="55833" x2="25417" y2="5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1174" y="4151674"/>
            <a:ext cx="5722374" cy="32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0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PHISHING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C7DE4A-2560-EB61-E4BE-28F9A8085388}"/>
              </a:ext>
            </a:extLst>
          </p:cNvPr>
          <p:cNvSpPr txBox="1"/>
          <p:nvPr/>
        </p:nvSpPr>
        <p:spPr>
          <a:xfrm>
            <a:off x="2630128" y="2422460"/>
            <a:ext cx="693174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Per proteggersi da questa vulnerabilità, è importante educare gli utenti sull'identificazione delle e-mail di phishing e delle truffe online, utilizzare filtri anti-phishing, mantenere software e browser aggiornati e utilizzare strumenti di autenticazione a più fattori.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447BAEB-928B-0A48-7FA1-12D16837C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417" y1="55833" x2="25417" y2="55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0847" y="2899059"/>
            <a:ext cx="7688825" cy="4324965"/>
          </a:xfrm>
          <a:prstGeom prst="rect">
            <a:avLst/>
          </a:prstGeom>
        </p:spPr>
      </p:pic>
      <p:pic>
        <p:nvPicPr>
          <p:cNvPr id="8" name="Immagine 7" descr="Immagine che contiene clipart, cartone animato, illustrazione, disegno&#10;&#10;Descrizione generata automaticamente">
            <a:extLst>
              <a:ext uri="{FF2B5EF4-FFF2-40B4-BE49-F238E27FC236}">
                <a16:creationId xmlns:a16="http://schemas.microsoft.com/office/drawing/2014/main" id="{A931B363-4A40-1DD0-4AA4-4689AC949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64" y1="29264" x2="36055" y2="36095"/>
                        <a14:foregroundMark x1="36055" y1="36095" x2="44988" y2="43371"/>
                        <a14:foregroundMark x1="44988" y1="43371" x2="48504" y2="35166"/>
                        <a14:foregroundMark x1="48504" y1="35166" x2="46807" y2="28133"/>
                        <a14:foregroundMark x1="46807" y1="28133" x2="35287" y2="26516"/>
                        <a14:foregroundMark x1="35287" y1="26516" x2="34236" y2="27526"/>
                        <a14:foregroundMark x1="34236" y1="37833" x2="45392" y2="44745"/>
                        <a14:foregroundMark x1="47130" y1="39410" x2="48545" y2="27001"/>
                        <a14:foregroundMark x1="48545" y1="27001" x2="38723" y2="23848"/>
                        <a14:foregroundMark x1="38723" y1="23848" x2="37510" y2="24939"/>
                        <a14:foregroundMark x1="60024" y1="35974" x2="55982" y2="43937"/>
                        <a14:foregroundMark x1="55982" y1="43937" x2="63581" y2="46524"/>
                        <a14:foregroundMark x1="63581" y1="46524" x2="63137" y2="38076"/>
                        <a14:foregroundMark x1="63137" y1="38076" x2="60186" y2="36136"/>
                        <a14:foregroundMark x1="48868" y1="28820" x2="52021" y2="39006"/>
                        <a14:foregroundMark x1="52021" y1="39006" x2="51859" y2="39289"/>
                        <a14:foregroundMark x1="58892" y1="37268" x2="55174" y2="45594"/>
                        <a14:foregroundMark x1="55174" y1="45594" x2="62692" y2="48504"/>
                        <a14:foregroundMark x1="62692" y1="48504" x2="62167" y2="47009"/>
                        <a14:foregroundMark x1="63056" y1="55780" x2="69483" y2="50323"/>
                        <a14:foregroundMark x1="69483" y1="50323" x2="76395" y2="55982"/>
                        <a14:foregroundMark x1="76395" y1="55982" x2="69361" y2="54204"/>
                        <a14:foregroundMark x1="69361" y1="54204" x2="71302" y2="64673"/>
                        <a14:foregroundMark x1="71302" y1="64673" x2="79911" y2="68432"/>
                        <a14:foregroundMark x1="79911" y1="68432" x2="80396" y2="68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8299" y="1521213"/>
            <a:ext cx="6516727" cy="65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1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PHISHING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esempio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C7DE4A-2560-EB61-E4BE-28F9A8085388}"/>
              </a:ext>
            </a:extLst>
          </p:cNvPr>
          <p:cNvSpPr txBox="1"/>
          <p:nvPr/>
        </p:nvSpPr>
        <p:spPr>
          <a:xfrm>
            <a:off x="1603995" y="1873542"/>
            <a:ext cx="1033370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&lt;?</a:t>
            </a: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php</a:t>
            </a:r>
            <a:br>
              <a:rPr lang="it-IT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if</a:t>
            </a:r>
            <a:r>
              <a:rPr lang="it-IT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(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$_SERVER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'REQUEST_METHOD'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]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=== 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'POST'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) {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$username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$_POST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'username'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];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$password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$_POST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[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'password'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];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i="1" dirty="0">
                <a:solidFill>
                  <a:srgbClr val="8C8C8C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// Salva le informazioni nel file di testo</a:t>
            </a:r>
            <a:br>
              <a:rPr lang="it-IT" sz="1800" b="1" i="1" dirty="0">
                <a:solidFill>
                  <a:srgbClr val="8C8C8C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i="1" dirty="0">
                <a:solidFill>
                  <a:srgbClr val="8C8C8C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$file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'dati.txt';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$data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"Username: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$username</a:t>
            </a: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\</a:t>
            </a: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</a:t>
            </a:r>
            <a:r>
              <a:rPr lang="it-IT" sz="1800" b="1" dirty="0" err="1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Password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r>
              <a:rPr lang="it-IT" sz="1800" b="1" dirty="0">
                <a:solidFill>
                  <a:srgbClr val="067D1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$password</a:t>
            </a: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\n\n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if</a:t>
            </a:r>
            <a:r>
              <a:rPr lang="it-IT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(</a:t>
            </a:r>
            <a:r>
              <a:rPr lang="it-IT" sz="1800" b="1" dirty="0" err="1">
                <a:solidFill>
                  <a:srgbClr val="00627A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file_put_contents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($file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$data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,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i="1" dirty="0">
                <a:solidFill>
                  <a:srgbClr val="87109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FILE_APPEND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|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i="1" dirty="0">
                <a:solidFill>
                  <a:srgbClr val="87109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LOCK_EX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)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!==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false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) {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    </a:t>
            </a: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echo</a:t>
            </a: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'Informazioni salvate con successo!';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}</a:t>
            </a: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else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{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    </a:t>
            </a:r>
            <a:r>
              <a:rPr lang="it-IT" sz="1800" b="1" dirty="0" err="1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echo</a:t>
            </a:r>
            <a:r>
              <a:rPr lang="it-IT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it-IT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'Si è verificato un errore durante il salvataggio delle informazioni.'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;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</a:t>
            </a: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}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}</a:t>
            </a:r>
            <a:b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it-IT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?&gt;</a:t>
            </a:r>
            <a:endParaRPr lang="it-IT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905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Restricted URL Access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909213" y="1796459"/>
            <a:ext cx="1037357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Il Restricted URL Access si verifica quando le applicazioni web non implementano correttamente i controlli di accesso alle risorse o alle pagine, consentendo l'accesso non autorizzato o lo sfruttamento di funzionalità critiche.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Le cause di questa vulnerabilità possono includere: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l'omissione di controlli di autorizzazione a livello di URL,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l'implementazione errata dei controlli di accesso, </a:t>
            </a: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l'assenza di restrizioni basate sui ruoli degli utenti 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errori nella creazione dei file di configurazione dell'applicazione.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 </a:t>
            </a:r>
          </a:p>
          <a:p>
            <a:r>
              <a:rPr lang="it-IT" sz="14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it-IT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 descr="Immagine che contiene design, statico&#10;&#10;Descrizione generata automaticamente">
            <a:extLst>
              <a:ext uri="{FF2B5EF4-FFF2-40B4-BE49-F238E27FC236}">
                <a16:creationId xmlns:a16="http://schemas.microsoft.com/office/drawing/2014/main" id="{82902719-3FC0-0925-DAE2-4966C0771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3821">
            <a:off x="-2525932" y="2286081"/>
            <a:ext cx="6870290" cy="6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2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859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OBBIETTIVO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E2EFD5-AD5D-42C2-04C5-4A7D1F0C8BA2}"/>
              </a:ext>
            </a:extLst>
          </p:cNvPr>
          <p:cNvSpPr txBox="1"/>
          <p:nvPr/>
        </p:nvSpPr>
        <p:spPr>
          <a:xfrm>
            <a:off x="5216010" y="3029363"/>
            <a:ext cx="61377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kern="0" dirty="0">
              <a:solidFill>
                <a:schemeClr val="bg1"/>
              </a:solidFill>
              <a:effectLst/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T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ecniche di attacco specifiche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M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etodi di sfruttamento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P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otenziali scenari di compromissione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piegazioni dei meccanismi di attacco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</a:t>
            </a:r>
            <a:r>
              <a:rPr lang="it-IT" sz="20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trategie e tecniche </a:t>
            </a: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di mitigazione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Situazioni simulate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5" name="Immagine 4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89AA9E72-33D0-D6D4-2FD2-05197A9FD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953" y1="27243" x2="53719" y2="27243"/>
                        <a14:foregroundMark x1="34236" y1="45877" x2="40825" y2="46039"/>
                        <a14:foregroundMark x1="47575" y1="43169" x2="54891" y2="43169"/>
                        <a14:foregroundMark x1="57761" y1="61803" x2="73201" y2="61803"/>
                        <a14:foregroundMark x1="73201" y1="61803" x2="80719" y2="61439"/>
                        <a14:foregroundMark x1="80719" y1="61439" x2="82417" y2="60631"/>
                        <a14:foregroundMark x1="57437" y1="65360" x2="82700" y2="63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1104" y="1581868"/>
            <a:ext cx="6231194" cy="623119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E570A2-81E2-9BD1-70DF-89422F0FC6C3}"/>
              </a:ext>
            </a:extLst>
          </p:cNvPr>
          <p:cNvSpPr txBox="1"/>
          <p:nvPr/>
        </p:nvSpPr>
        <p:spPr>
          <a:xfrm>
            <a:off x="1823883" y="1581868"/>
            <a:ext cx="8544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A</a:t>
            </a:r>
            <a:r>
              <a:rPr lang="it-IT" sz="1800" kern="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ttraverso la creazione di un’applicazione web sarà possibile illustrare in maniera dettagliata e tangibile le conseguenze e i rischi associati a tali vulnerabilità. </a:t>
            </a:r>
          </a:p>
        </p:txBody>
      </p:sp>
    </p:spTree>
    <p:extLst>
      <p:ext uri="{BB962C8B-B14F-4D97-AF65-F5344CB8AC3E}">
        <p14:creationId xmlns:p14="http://schemas.microsoft.com/office/powerpoint/2010/main" val="66733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Restricted URL Access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soluzioni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C1D9B0-0AA3-B595-2A8C-B164493E24A7}"/>
              </a:ext>
            </a:extLst>
          </p:cNvPr>
          <p:cNvSpPr txBox="1"/>
          <p:nvPr/>
        </p:nvSpPr>
        <p:spPr>
          <a:xfrm>
            <a:off x="1464466" y="1997839"/>
            <a:ext cx="92630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sz="2000" dirty="0">
              <a:solidFill>
                <a:schemeClr val="bg1"/>
              </a:solidFill>
              <a:effectLst/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Per mitigare questa vulnerabilità, è importante: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1- implementare controlli di accesso adeguati, 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2- verificare l'autenticazione e l'autorizzazione per ogni richiesta, </a:t>
            </a: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3- utilizzare restrizioni basate sui ruoli degli utenti 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r>
              <a:rPr lang="it-IT" sz="2000" dirty="0">
                <a:solidFill>
                  <a:schemeClr val="bg1"/>
                </a:solidFill>
                <a:effectLst/>
                <a:latin typeface="Inter Light" panose="020B0502030000000004" pitchFamily="34" charset="0"/>
                <a:ea typeface="Inter Light" panose="020B0502030000000004" pitchFamily="34" charset="0"/>
              </a:rPr>
              <a:t>4- implementare correttamente i file di configurazione dell'applicazione. </a:t>
            </a:r>
          </a:p>
          <a:p>
            <a:pPr algn="ctr"/>
            <a:endParaRPr lang="it-IT" sz="2000" dirty="0">
              <a:solidFill>
                <a:schemeClr val="bg1"/>
              </a:solidFill>
              <a:effectLst/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pic>
        <p:nvPicPr>
          <p:cNvPr id="2" name="Immagine 1" descr="Immagine che contiene design, statico&#10;&#10;Descrizione generata automaticamente">
            <a:extLst>
              <a:ext uri="{FF2B5EF4-FFF2-40B4-BE49-F238E27FC236}">
                <a16:creationId xmlns:a16="http://schemas.microsoft.com/office/drawing/2014/main" id="{7C903B0E-ACF0-D0F8-9FEF-1C6E32FC4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99045">
            <a:off x="7075772" y="1246221"/>
            <a:ext cx="8556054" cy="8556054"/>
          </a:xfrm>
          <a:prstGeom prst="rect">
            <a:avLst/>
          </a:prstGeom>
        </p:spPr>
      </p:pic>
      <p:pic>
        <p:nvPicPr>
          <p:cNvPr id="3" name="Immagine 2" descr="Immagine che contiene clipart, cartone animato, illustrazione, disegno&#10;&#10;Descrizione generata automaticamente">
            <a:extLst>
              <a:ext uri="{FF2B5EF4-FFF2-40B4-BE49-F238E27FC236}">
                <a16:creationId xmlns:a16="http://schemas.microsoft.com/office/drawing/2014/main" id="{5BD6CB96-9121-E95A-F542-2A74B14A0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064" y1="29264" x2="36055" y2="36095"/>
                        <a14:foregroundMark x1="36055" y1="36095" x2="44988" y2="43371"/>
                        <a14:foregroundMark x1="44988" y1="43371" x2="48504" y2="35166"/>
                        <a14:foregroundMark x1="48504" y1="35166" x2="46807" y2="28133"/>
                        <a14:foregroundMark x1="46807" y1="28133" x2="35287" y2="26516"/>
                        <a14:foregroundMark x1="35287" y1="26516" x2="34236" y2="27526"/>
                        <a14:foregroundMark x1="34236" y1="37833" x2="45392" y2="44745"/>
                        <a14:foregroundMark x1="47130" y1="39410" x2="48545" y2="27001"/>
                        <a14:foregroundMark x1="48545" y1="27001" x2="38723" y2="23848"/>
                        <a14:foregroundMark x1="38723" y1="23848" x2="37510" y2="24939"/>
                        <a14:foregroundMark x1="60024" y1="35974" x2="55982" y2="43937"/>
                        <a14:foregroundMark x1="55982" y1="43937" x2="63581" y2="46524"/>
                        <a14:foregroundMark x1="63581" y1="46524" x2="63137" y2="38076"/>
                        <a14:foregroundMark x1="63137" y1="38076" x2="60186" y2="36136"/>
                        <a14:foregroundMark x1="48868" y1="28820" x2="52021" y2="39006"/>
                        <a14:foregroundMark x1="52021" y1="39006" x2="51859" y2="39289"/>
                        <a14:foregroundMark x1="58892" y1="37268" x2="55174" y2="45594"/>
                        <a14:foregroundMark x1="55174" y1="45594" x2="62692" y2="48504"/>
                        <a14:foregroundMark x1="62692" y1="48504" x2="62167" y2="47009"/>
                        <a14:foregroundMark x1="63056" y1="55780" x2="69483" y2="50323"/>
                        <a14:foregroundMark x1="69483" y1="50323" x2="76395" y2="55982"/>
                        <a14:foregroundMark x1="76395" y1="55982" x2="69361" y2="54204"/>
                        <a14:foregroundMark x1="69361" y1="54204" x2="71302" y2="64673"/>
                        <a14:foregroundMark x1="71302" y1="64673" x2="79911" y2="68432"/>
                        <a14:foregroundMark x1="79911" y1="68432" x2="80396" y2="68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996" y="3429000"/>
            <a:ext cx="4412765" cy="44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3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0896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Restricted URL Access</a:t>
            </a:r>
            <a:b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</a:br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esempio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02D7D0-A30F-EC72-DF79-FF63C44EE5C3}"/>
              </a:ext>
            </a:extLst>
          </p:cNvPr>
          <p:cNvSpPr txBox="1"/>
          <p:nvPr/>
        </p:nvSpPr>
        <p:spPr>
          <a:xfrm>
            <a:off x="1779638" y="2074716"/>
            <a:ext cx="84360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/>
            <a:r>
              <a:rPr lang="en-US" sz="18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Scenario </a:t>
            </a:r>
            <a:r>
              <a:rPr lang="en-US" sz="180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Iniziale</a:t>
            </a:r>
            <a:r>
              <a:rPr lang="en-US" sz="18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/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&lt;</a:t>
            </a:r>
            <a:r>
              <a:rPr lang="en-US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button</a:t>
            </a:r>
            <a:r>
              <a:rPr lang="en-US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type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="button"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name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="button"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class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="next"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onclick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increment()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</a:t>
            </a:r>
            <a:r>
              <a:rPr lang="en-US" sz="1800" b="1" dirty="0">
                <a:solidFill>
                  <a:srgbClr val="067D1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id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="next-button"</a:t>
            </a:r>
            <a:b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rgbClr val="067D1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style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visibility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r>
              <a:rPr lang="en-US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hidden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;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&gt;END</a:t>
            </a:r>
            <a:br>
              <a:rPr lang="en-US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&lt;/</a:t>
            </a:r>
            <a:r>
              <a:rPr lang="en-US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button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&gt;</a:t>
            </a:r>
            <a:endParaRPr lang="it-IT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180340"/>
            <a:r>
              <a:rPr lang="it-IT" sz="1800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Modificando il codice come segue:</a:t>
            </a:r>
            <a:endParaRPr lang="it-IT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it-IT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80340"/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&lt;</a:t>
            </a:r>
            <a:r>
              <a:rPr lang="en-US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button</a:t>
            </a:r>
            <a:r>
              <a:rPr lang="en-US" sz="1800" b="1" dirty="0">
                <a:solidFill>
                  <a:srgbClr val="0033B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type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="button"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name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="button"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class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="next"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onclick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increment()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</a:t>
            </a:r>
            <a:r>
              <a:rPr lang="en-US" sz="1800" b="1" dirty="0">
                <a:solidFill>
                  <a:srgbClr val="067D1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id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="next-button"</a:t>
            </a:r>
            <a:b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rgbClr val="067D17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style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="</a:t>
            </a:r>
            <a:r>
              <a:rPr lang="en-US" sz="1800" b="1" dirty="0">
                <a:solidFill>
                  <a:schemeClr val="accent2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visibility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:</a:t>
            </a:r>
            <a:r>
              <a:rPr lang="en-US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visible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;</a:t>
            </a:r>
            <a:r>
              <a:rPr lang="en-US" sz="1800" b="1" dirty="0">
                <a:solidFill>
                  <a:srgbClr val="00B0F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"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&gt;END</a:t>
            </a:r>
            <a:br>
              <a:rPr lang="en-US" sz="1800" b="1" dirty="0">
                <a:solidFill>
                  <a:srgbClr val="08080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&lt;/</a:t>
            </a:r>
            <a:r>
              <a:rPr lang="en-US" sz="1800" b="1" dirty="0">
                <a:solidFill>
                  <a:srgbClr val="FFFF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button</a:t>
            </a:r>
            <a:r>
              <a:rPr lang="en-US" sz="1800" b="1" dirty="0">
                <a:solidFill>
                  <a:schemeClr val="bg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&gt;</a:t>
            </a:r>
            <a:endParaRPr lang="it-IT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125E8D-C3C0-C858-A72B-427CA7A2A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56" b="89492" l="5254" r="93345">
                        <a14:foregroundMark x1="32925" y1="9282" x2="40981" y2="7356"/>
                        <a14:foregroundMark x1="9632" y1="72680" x2="5429" y2="81961"/>
                        <a14:foregroundMark x1="5429" y1="81961" x2="5254" y2="83012"/>
                        <a14:foregroundMark x1="89142" y1="47110" x2="89142" y2="52364"/>
                        <a14:foregroundMark x1="92644" y1="49387" x2="93345" y2="49387"/>
                        <a14:backgroundMark x1="54291" y1="38529" x2="54291" y2="38529"/>
                        <a14:backgroundMark x1="71103" y1="31699" x2="71103" y2="31699"/>
                        <a14:backgroundMark x1="54116" y1="21716" x2="54116" y2="21716"/>
                        <a14:backgroundMark x1="23993" y1="43433" x2="23993" y2="43433"/>
                        <a14:backgroundMark x1="27846" y1="36077" x2="27846" y2="36077"/>
                        <a14:backgroundMark x1="53590" y1="36077" x2="53590" y2="36077"/>
                        <a14:backgroundMark x1="23818" y1="56743" x2="23818" y2="56743"/>
                        <a14:backgroundMark x1="62697" y1="76357" x2="62697" y2="76357"/>
                        <a14:backgroundMark x1="59545" y1="43433" x2="49737" y2="37303"/>
                        <a14:backgroundMark x1="49737" y1="37303" x2="48161" y2="371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02658" y="6017341"/>
            <a:ext cx="2113531" cy="21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0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1" y="6333269"/>
            <a:ext cx="1349695" cy="36396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95FA3B4-F1F2-4730-96A1-46CE56ACEF6A}"/>
              </a:ext>
            </a:extLst>
          </p:cNvPr>
          <p:cNvSpPr/>
          <p:nvPr/>
        </p:nvSpPr>
        <p:spPr>
          <a:xfrm>
            <a:off x="3785420" y="676236"/>
            <a:ext cx="4306529" cy="1022554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24731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G O   L I V 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98C8CF9-0A5F-0CAF-7A5F-6F98B264B2E0}"/>
              </a:ext>
            </a:extLst>
          </p:cNvPr>
          <p:cNvSpPr txBox="1"/>
          <p:nvPr/>
        </p:nvSpPr>
        <p:spPr>
          <a:xfrm>
            <a:off x="3047998" y="31981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http://localhost/SPLproject/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C76EB45-AA9F-884F-CD8F-247306717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56" b="89492" l="5254" r="93345">
                        <a14:foregroundMark x1="32925" y1="9282" x2="40981" y2="7356"/>
                        <a14:foregroundMark x1="9632" y1="72680" x2="5429" y2="81961"/>
                        <a14:foregroundMark x1="5429" y1="81961" x2="5254" y2="83012"/>
                        <a14:foregroundMark x1="89142" y1="47110" x2="89142" y2="52364"/>
                        <a14:foregroundMark x1="92644" y1="49387" x2="93345" y2="49387"/>
                        <a14:backgroundMark x1="54291" y1="38529" x2="54291" y2="38529"/>
                        <a14:backgroundMark x1="71103" y1="31699" x2="71103" y2="31699"/>
                        <a14:backgroundMark x1="54116" y1="21716" x2="54116" y2="21716"/>
                        <a14:backgroundMark x1="23993" y1="43433" x2="23993" y2="43433"/>
                        <a14:backgroundMark x1="27846" y1="36077" x2="27846" y2="36077"/>
                        <a14:backgroundMark x1="53590" y1="36077" x2="53590" y2="36077"/>
                        <a14:backgroundMark x1="23818" y1="56743" x2="23818" y2="56743"/>
                        <a14:backgroundMark x1="62697" y1="76357" x2="62697" y2="76357"/>
                        <a14:backgroundMark x1="59545" y1="43433" x2="49737" y2="37303"/>
                        <a14:backgroundMark x1="49737" y1="37303" x2="48161" y2="371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658" y="2001799"/>
            <a:ext cx="5499809" cy="54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4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5411" y="5369706"/>
            <a:ext cx="4016170" cy="108301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95FA3B4-F1F2-4730-96A1-46CE56ACEF6A}"/>
              </a:ext>
            </a:extLst>
          </p:cNvPr>
          <p:cNvSpPr/>
          <p:nvPr/>
        </p:nvSpPr>
        <p:spPr>
          <a:xfrm>
            <a:off x="3785420" y="676236"/>
            <a:ext cx="4306529" cy="1022554"/>
          </a:xfrm>
          <a:prstGeom prst="rect">
            <a:avLst/>
          </a:prstGeom>
          <a:solidFill>
            <a:srgbClr val="2228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3">
            <a:extLst>
              <a:ext uri="{FF2B5EF4-FFF2-40B4-BE49-F238E27FC236}">
                <a16:creationId xmlns:a16="http://schemas.microsoft.com/office/drawing/2014/main" id="{620EAC7D-EB7D-B66B-2799-69846567F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24731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THANK YOU FOR YOUR ATTENCTION</a:t>
            </a:r>
          </a:p>
        </p:txBody>
      </p:sp>
      <p:pic>
        <p:nvPicPr>
          <p:cNvPr id="2" name="Immagine 1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AFB85CCB-66EC-CA85-39B8-621BF3E13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7" y="2446981"/>
            <a:ext cx="2326038" cy="2326038"/>
          </a:xfrm>
          <a:prstGeom prst="rect">
            <a:avLst/>
          </a:prstGeom>
        </p:spPr>
      </p:pic>
      <p:pic>
        <p:nvPicPr>
          <p:cNvPr id="3" name="Immagine 2" descr="Immagine che contiene bambola, giocattolo, bianco, blu&#10;&#10;Descrizione generata automaticamente">
            <a:extLst>
              <a:ext uri="{FF2B5EF4-FFF2-40B4-BE49-F238E27FC236}">
                <a16:creationId xmlns:a16="http://schemas.microsoft.com/office/drawing/2014/main" id="{468FDD58-BE66-36B8-314D-0FECC5D04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75" y="2446981"/>
            <a:ext cx="2326039" cy="2326039"/>
          </a:xfrm>
          <a:prstGeom prst="rect">
            <a:avLst/>
          </a:prstGeom>
        </p:spPr>
      </p:pic>
      <p:pic>
        <p:nvPicPr>
          <p:cNvPr id="5" name="Immagine 4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10DFE4F9-0E13-4796-0373-D7EC89FD6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280" y="2524850"/>
            <a:ext cx="2248169" cy="2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6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859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METODOLOGIA DI SVILUPPO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E2EFD5-AD5D-42C2-04C5-4A7D1F0C8BA2}"/>
              </a:ext>
            </a:extLst>
          </p:cNvPr>
          <p:cNvSpPr txBox="1"/>
          <p:nvPr/>
        </p:nvSpPr>
        <p:spPr>
          <a:xfrm>
            <a:off x="2484291" y="1839668"/>
            <a:ext cx="72234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Alla base della creazione della web </a:t>
            </a:r>
            <a:r>
              <a:rPr lang="it-IT" sz="2000" kern="0" dirty="0" err="1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application</a:t>
            </a: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 vi è la metodologia di sviluppo ed il suo approccio. Essa si avvicina molto al modello </a:t>
            </a:r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agile</a:t>
            </a: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 data la divisione dei compiti e la simultaneità dello sviluppo dei task.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3" name="Immagine 2" descr="Immagine che contiene testo, vestiti, disegno, grafica&#10;&#10;Descrizione generata automaticamente">
            <a:extLst>
              <a:ext uri="{FF2B5EF4-FFF2-40B4-BE49-F238E27FC236}">
                <a16:creationId xmlns:a16="http://schemas.microsoft.com/office/drawing/2014/main" id="{EA8631AC-B434-03D0-CFBF-0F7BD37A2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1900" l="4550" r="95100">
                        <a14:foregroundMark x1="37400" y1="39300" x2="41500" y2="29850"/>
                        <a14:foregroundMark x1="41500" y1="29850" x2="42250" y2="29400"/>
                        <a14:foregroundMark x1="58050" y1="47450" x2="59300" y2="35400"/>
                        <a14:foregroundMark x1="39100" y1="48300" x2="42400" y2="53600"/>
                        <a14:foregroundMark x1="32950" y1="26800" x2="37100" y2="27950"/>
                        <a14:foregroundMark x1="36100" y1="26100" x2="36500" y2="25650"/>
                        <a14:foregroundMark x1="31800" y1="30700" x2="38650" y2="27550"/>
                        <a14:foregroundMark x1="38650" y1="27550" x2="38650" y2="27400"/>
                        <a14:foregroundMark x1="7700" y1="63100" x2="15950" y2="63100"/>
                        <a14:foregroundMark x1="15950" y1="63100" x2="25950" y2="62850"/>
                        <a14:foregroundMark x1="25950" y1="62850" x2="26500" y2="67800"/>
                        <a14:foregroundMark x1="7400" y1="64650" x2="16050" y2="64650"/>
                        <a14:foregroundMark x1="16050" y1="64650" x2="31800" y2="64350"/>
                        <a14:foregroundMark x1="4550" y1="61950" x2="5000" y2="66950"/>
                        <a14:foregroundMark x1="88850" y1="57900" x2="95100" y2="61100"/>
                        <a14:foregroundMark x1="95100" y1="61100" x2="87850" y2="67100"/>
                        <a14:foregroundMark x1="46400" y1="12200" x2="66050" y2="18350"/>
                        <a14:foregroundMark x1="66050" y1="18350" x2="66050" y2="18350"/>
                        <a14:foregroundMark x1="52150" y1="7600" x2="53600" y2="5900"/>
                        <a14:foregroundMark x1="54150" y1="5000" x2="54150" y2="5000"/>
                        <a14:foregroundMark x1="52850" y1="7050" x2="54600" y2="5150"/>
                        <a14:foregroundMark x1="32200" y1="31100" x2="40300" y2="27650"/>
                        <a14:foregroundMark x1="40300" y1="27650" x2="40550" y2="26800"/>
                        <a14:foregroundMark x1="18050" y1="91900" x2="22900" y2="91900"/>
                        <a14:foregroundMark x1="23050" y1="81600" x2="22750" y2="73100"/>
                        <a14:foregroundMark x1="22750" y1="73100" x2="22750" y2="73100"/>
                        <a14:foregroundMark x1="19600" y1="84000" x2="15300" y2="80700"/>
                        <a14:foregroundMark x1="54000" y1="9900" x2="62200" y2="13450"/>
                        <a14:foregroundMark x1="62200" y1="13450" x2="67200" y2="18200"/>
                        <a14:foregroundMark x1="49450" y1="16650" x2="52300" y2="20200"/>
                        <a14:foregroundMark x1="68500" y1="19650" x2="66750" y2="15350"/>
                        <a14:foregroundMark x1="31950" y1="30950" x2="38800" y2="28400"/>
                        <a14:foregroundMark x1="38800" y1="28400" x2="38800" y2="28400"/>
                        <a14:foregroundMark x1="66750" y1="16200" x2="71100" y2="19950"/>
                        <a14:foregroundMark x1="65900" y1="16500" x2="71650" y2="20500"/>
                        <a14:foregroundMark x1="62200" y1="14750" x2="71250" y2="19050"/>
                        <a14:foregroundMark x1="71250" y1="19050" x2="71800" y2="19950"/>
                        <a14:foregroundMark x1="32200" y1="29700" x2="39100" y2="27950"/>
                        <a14:foregroundMark x1="39100" y1="27950" x2="39100" y2="27950"/>
                        <a14:foregroundMark x1="46850" y1="31250" x2="47850" y2="38150"/>
                        <a14:foregroundMark x1="47550" y1="31400" x2="49700" y2="37850"/>
                        <a14:foregroundMark x1="31650" y1="30550" x2="39200" y2="32100"/>
                        <a14:foregroundMark x1="39200" y1="32100" x2="39800" y2="27100"/>
                        <a14:foregroundMark x1="65050" y1="26400" x2="64750" y2="28250"/>
                        <a14:foregroundMark x1="64050" y1="33400" x2="65350" y2="38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6393">
            <a:off x="-324490" y="3284770"/>
            <a:ext cx="4866408" cy="486640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BF214C-3109-59D2-2BCC-E4586783DFAE}"/>
              </a:ext>
            </a:extLst>
          </p:cNvPr>
          <p:cNvSpPr txBox="1"/>
          <p:nvPr/>
        </p:nvSpPr>
        <p:spPr>
          <a:xfrm>
            <a:off x="4015066" y="3921392"/>
            <a:ext cx="56926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La metodologia Agile è un approccio flessibile e collaborativo allo sviluppo del software. Si concentra sulla consegna incrementale di funzionalità software, adattandosi ai cambiamenti nel corso del progetto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1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859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METODOLOGIA AGILE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3" name="Immagine 2" descr="Immagine che contiene testo, vestiti, disegno, grafica&#10;&#10;Descrizione generata automaticamente">
            <a:extLst>
              <a:ext uri="{FF2B5EF4-FFF2-40B4-BE49-F238E27FC236}">
                <a16:creationId xmlns:a16="http://schemas.microsoft.com/office/drawing/2014/main" id="{EA8631AC-B434-03D0-CFBF-0F7BD37A2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1900" l="4550" r="95100">
                        <a14:foregroundMark x1="37400" y1="39300" x2="41500" y2="29850"/>
                        <a14:foregroundMark x1="41500" y1="29850" x2="42250" y2="29400"/>
                        <a14:foregroundMark x1="58050" y1="47450" x2="59300" y2="35400"/>
                        <a14:foregroundMark x1="39100" y1="48300" x2="42400" y2="53600"/>
                        <a14:foregroundMark x1="32950" y1="26800" x2="37100" y2="27950"/>
                        <a14:foregroundMark x1="36100" y1="26100" x2="36500" y2="25650"/>
                        <a14:foregroundMark x1="31800" y1="30700" x2="38650" y2="27550"/>
                        <a14:foregroundMark x1="38650" y1="27550" x2="38650" y2="27400"/>
                        <a14:foregroundMark x1="7700" y1="63100" x2="15950" y2="63100"/>
                        <a14:foregroundMark x1="15950" y1="63100" x2="25950" y2="62850"/>
                        <a14:foregroundMark x1="25950" y1="62850" x2="26500" y2="67800"/>
                        <a14:foregroundMark x1="7400" y1="64650" x2="16050" y2="64650"/>
                        <a14:foregroundMark x1="16050" y1="64650" x2="31800" y2="64350"/>
                        <a14:foregroundMark x1="4550" y1="61950" x2="5000" y2="66950"/>
                        <a14:foregroundMark x1="88850" y1="57900" x2="95100" y2="61100"/>
                        <a14:foregroundMark x1="95100" y1="61100" x2="87850" y2="67100"/>
                        <a14:foregroundMark x1="46400" y1="12200" x2="66050" y2="18350"/>
                        <a14:foregroundMark x1="66050" y1="18350" x2="66050" y2="18350"/>
                        <a14:foregroundMark x1="52150" y1="7600" x2="53600" y2="5900"/>
                        <a14:foregroundMark x1="54150" y1="5000" x2="54150" y2="5000"/>
                        <a14:foregroundMark x1="52850" y1="7050" x2="54600" y2="5150"/>
                        <a14:foregroundMark x1="32200" y1="31100" x2="40300" y2="27650"/>
                        <a14:foregroundMark x1="40300" y1="27650" x2="40550" y2="26800"/>
                        <a14:foregroundMark x1="18050" y1="91900" x2="22900" y2="91900"/>
                        <a14:foregroundMark x1="23050" y1="81600" x2="22750" y2="73100"/>
                        <a14:foregroundMark x1="22750" y1="73100" x2="22750" y2="73100"/>
                        <a14:foregroundMark x1="19600" y1="84000" x2="15300" y2="80700"/>
                        <a14:foregroundMark x1="54000" y1="9900" x2="62200" y2="13450"/>
                        <a14:foregroundMark x1="62200" y1="13450" x2="67200" y2="18200"/>
                        <a14:foregroundMark x1="49450" y1="16650" x2="52300" y2="20200"/>
                        <a14:foregroundMark x1="68500" y1="19650" x2="66750" y2="15350"/>
                        <a14:foregroundMark x1="31950" y1="30950" x2="38800" y2="28400"/>
                        <a14:foregroundMark x1="38800" y1="28400" x2="38800" y2="28400"/>
                        <a14:foregroundMark x1="66750" y1="16200" x2="71100" y2="19950"/>
                        <a14:foregroundMark x1="65900" y1="16500" x2="71650" y2="20500"/>
                        <a14:foregroundMark x1="62200" y1="14750" x2="71250" y2="19050"/>
                        <a14:foregroundMark x1="71250" y1="19050" x2="71800" y2="19950"/>
                        <a14:foregroundMark x1="32200" y1="29700" x2="39100" y2="27950"/>
                        <a14:foregroundMark x1="39100" y1="27950" x2="39100" y2="27950"/>
                        <a14:foregroundMark x1="46850" y1="31250" x2="47850" y2="38150"/>
                        <a14:foregroundMark x1="47550" y1="31400" x2="49700" y2="37850"/>
                        <a14:foregroundMark x1="31650" y1="30550" x2="39200" y2="32100"/>
                        <a14:foregroundMark x1="39200" y1="32100" x2="39800" y2="27100"/>
                        <a14:foregroundMark x1="65050" y1="26400" x2="64750" y2="28250"/>
                        <a14:foregroundMark x1="64050" y1="33400" x2="65350" y2="38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702">
            <a:off x="-2803350" y="2012722"/>
            <a:ext cx="6722477" cy="67224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37FD0B-67ED-A54E-7558-361752ED6E86}"/>
              </a:ext>
            </a:extLst>
          </p:cNvPr>
          <p:cNvSpPr txBox="1"/>
          <p:nvPr/>
        </p:nvSpPr>
        <p:spPr>
          <a:xfrm>
            <a:off x="3524633" y="1791251"/>
            <a:ext cx="76052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Rispondere al cambiamento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Consegnare valore in modo incrementale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Coinvolgere il cliente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Favorire la collaborazione e l'autonomia del team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Migliorare la qualità del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Favorire il miglioramento continuo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Ridurre i rischi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9DBF50-9AE8-5C0B-0FA5-627E646C04B7}"/>
              </a:ext>
            </a:extLst>
          </p:cNvPr>
          <p:cNvSpPr txBox="1"/>
          <p:nvPr/>
        </p:nvSpPr>
        <p:spPr>
          <a:xfrm>
            <a:off x="2716336" y="4358848"/>
            <a:ext cx="8109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Per facilitare l'implementazione della metodologia Agile, il team di sviluppo utilizza spesso una serie di pratiche e strumenti, come le riunioni giornaliere per aggiornarsi reciprocamente sullo stato del lavoro, gestire le priorità e i task board per visualizzare le attività in corso.</a:t>
            </a:r>
            <a:endParaRPr lang="it-IT" sz="200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8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859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PROCESSO DI SVILUPPO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3" name="Immagine 2" descr="Immagine che contiene testo, vestiti, disegno, grafica&#10;&#10;Descrizione generata automaticamente">
            <a:extLst>
              <a:ext uri="{FF2B5EF4-FFF2-40B4-BE49-F238E27FC236}">
                <a16:creationId xmlns:a16="http://schemas.microsoft.com/office/drawing/2014/main" id="{EA8631AC-B434-03D0-CFBF-0F7BD37A28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1900" l="4550" r="95100">
                        <a14:foregroundMark x1="37400" y1="39300" x2="41500" y2="29850"/>
                        <a14:foregroundMark x1="41500" y1="29850" x2="42250" y2="29400"/>
                        <a14:foregroundMark x1="58050" y1="47450" x2="59300" y2="35400"/>
                        <a14:foregroundMark x1="39100" y1="48300" x2="42400" y2="53600"/>
                        <a14:foregroundMark x1="32950" y1="26800" x2="37100" y2="27950"/>
                        <a14:foregroundMark x1="36100" y1="26100" x2="36500" y2="25650"/>
                        <a14:foregroundMark x1="31800" y1="30700" x2="38650" y2="27550"/>
                        <a14:foregroundMark x1="38650" y1="27550" x2="38650" y2="27400"/>
                        <a14:foregroundMark x1="7700" y1="63100" x2="15950" y2="63100"/>
                        <a14:foregroundMark x1="15950" y1="63100" x2="25950" y2="62850"/>
                        <a14:foregroundMark x1="25950" y1="62850" x2="26500" y2="67800"/>
                        <a14:foregroundMark x1="7400" y1="64650" x2="16050" y2="64650"/>
                        <a14:foregroundMark x1="16050" y1="64650" x2="31800" y2="64350"/>
                        <a14:foregroundMark x1="4550" y1="61950" x2="5000" y2="66950"/>
                        <a14:foregroundMark x1="88850" y1="57900" x2="95100" y2="61100"/>
                        <a14:foregroundMark x1="95100" y1="61100" x2="87850" y2="67100"/>
                        <a14:foregroundMark x1="46400" y1="12200" x2="66050" y2="18350"/>
                        <a14:foregroundMark x1="66050" y1="18350" x2="66050" y2="18350"/>
                        <a14:foregroundMark x1="52150" y1="7600" x2="53600" y2="5900"/>
                        <a14:foregroundMark x1="54150" y1="5000" x2="54150" y2="5000"/>
                        <a14:foregroundMark x1="52850" y1="7050" x2="54600" y2="5150"/>
                        <a14:foregroundMark x1="32200" y1="31100" x2="40300" y2="27650"/>
                        <a14:foregroundMark x1="40300" y1="27650" x2="40550" y2="26800"/>
                        <a14:foregroundMark x1="18050" y1="91900" x2="22900" y2="91900"/>
                        <a14:foregroundMark x1="23050" y1="81600" x2="22750" y2="73100"/>
                        <a14:foregroundMark x1="22750" y1="73100" x2="22750" y2="73100"/>
                        <a14:foregroundMark x1="19600" y1="84000" x2="15300" y2="80700"/>
                        <a14:foregroundMark x1="54000" y1="9900" x2="62200" y2="13450"/>
                        <a14:foregroundMark x1="62200" y1="13450" x2="67200" y2="18200"/>
                        <a14:foregroundMark x1="49450" y1="16650" x2="52300" y2="20200"/>
                        <a14:foregroundMark x1="68500" y1="19650" x2="66750" y2="15350"/>
                        <a14:foregroundMark x1="31950" y1="30950" x2="38800" y2="28400"/>
                        <a14:foregroundMark x1="38800" y1="28400" x2="38800" y2="28400"/>
                        <a14:foregroundMark x1="66750" y1="16200" x2="71100" y2="19950"/>
                        <a14:foregroundMark x1="65900" y1="16500" x2="71650" y2="20500"/>
                        <a14:foregroundMark x1="62200" y1="14750" x2="71250" y2="19050"/>
                        <a14:foregroundMark x1="71250" y1="19050" x2="71800" y2="19950"/>
                        <a14:foregroundMark x1="32200" y1="29700" x2="39100" y2="27950"/>
                        <a14:foregroundMark x1="39100" y1="27950" x2="39100" y2="27950"/>
                        <a14:foregroundMark x1="46850" y1="31250" x2="47850" y2="38150"/>
                        <a14:foregroundMark x1="47550" y1="31400" x2="49700" y2="37850"/>
                        <a14:foregroundMark x1="31650" y1="30550" x2="39200" y2="32100"/>
                        <a14:foregroundMark x1="39200" y1="32100" x2="39800" y2="27100"/>
                        <a14:foregroundMark x1="65050" y1="26400" x2="64750" y2="28250"/>
                        <a14:foregroundMark x1="64050" y1="33400" x2="65350" y2="38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9820" y="1007887"/>
            <a:ext cx="6722477" cy="672247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37FD0B-67ED-A54E-7558-361752ED6E86}"/>
              </a:ext>
            </a:extLst>
          </p:cNvPr>
          <p:cNvSpPr txBox="1"/>
          <p:nvPr/>
        </p:nvSpPr>
        <p:spPr>
          <a:xfrm>
            <a:off x="4992046" y="2459504"/>
            <a:ext cx="7605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Pianificazione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Sviluppo di un prototipo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Sviluppo del codice e </a:t>
            </a:r>
            <a:r>
              <a:rPr lang="it-IT" sz="2000" kern="0" dirty="0" err="1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versioning</a:t>
            </a:r>
            <a:endParaRPr lang="it-IT" sz="2000" kern="0" dirty="0">
              <a:solidFill>
                <a:schemeClr val="bg1"/>
              </a:solidFill>
              <a:latin typeface="Inter Light" panose="020B0502030000000004" pitchFamily="34" charset="0"/>
              <a:ea typeface="Inter Light" panose="020B05020300000000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Integrazione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Monitoraggio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0" dirty="0">
                <a:solidFill>
                  <a:schemeClr val="bg1"/>
                </a:solidFill>
                <a:latin typeface="Inter Light" panose="020B0502030000000004" pitchFamily="34" charset="0"/>
                <a:ea typeface="Inter Light" panose="020B0502030000000004" pitchFamily="34" charset="0"/>
              </a:rPr>
              <a:t>Miglioramento</a:t>
            </a:r>
          </a:p>
        </p:txBody>
      </p:sp>
    </p:spTree>
    <p:extLst>
      <p:ext uri="{BB962C8B-B14F-4D97-AF65-F5344CB8AC3E}">
        <p14:creationId xmlns:p14="http://schemas.microsoft.com/office/powerpoint/2010/main" val="402577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8859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PROTOTIPO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5" name="Immagine 4" descr="Immagine che contiene vestiti, disegno, fiore, design&#10;&#10;Descrizione generata automaticamente">
            <a:extLst>
              <a:ext uri="{FF2B5EF4-FFF2-40B4-BE49-F238E27FC236}">
                <a16:creationId xmlns:a16="http://schemas.microsoft.com/office/drawing/2014/main" id="{C1BAD070-A938-A1E7-C7DB-F903270A2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050" b="90000" l="10000" r="90000">
                        <a14:foregroundMark x1="52850" y1="9050" x2="53000" y2="11050"/>
                        <a14:foregroundMark x1="51300" y1="10450" x2="54750" y2="13600"/>
                        <a14:foregroundMark x1="49850" y1="11900" x2="49550" y2="16200"/>
                        <a14:foregroundMark x1="49300" y1="10300" x2="47550" y2="13500"/>
                        <a14:foregroundMark x1="73500" y1="47750" x2="80400" y2="50400"/>
                        <a14:foregroundMark x1="80400" y1="50400" x2="80400" y2="50300"/>
                        <a14:foregroundMark x1="73800" y1="54500" x2="80800" y2="54750"/>
                        <a14:backgroundMark x1="58750" y1="67650" x2="58500" y2="60350"/>
                        <a14:backgroundMark x1="58500" y1="60350" x2="59050" y2="66800"/>
                        <a14:backgroundMark x1="10000" y1="17650" x2="29500" y2="17650"/>
                        <a14:backgroundMark x1="29500" y1="17650" x2="40300" y2="17200"/>
                        <a14:backgroundMark x1="40300" y1="17200" x2="55750" y2="1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2778" y="924436"/>
            <a:ext cx="7698685" cy="76986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AB1650-BFEE-3A20-4691-D080EC9E1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976" y="1553238"/>
            <a:ext cx="5144047" cy="44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5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5569694-3305-813D-36BC-7C2D6367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7348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rgbClr val="FFD369"/>
                </a:solidFill>
                <a:latin typeface="Inter Black" panose="020B0502030000000004" pitchFamily="34" charset="0"/>
                <a:ea typeface="Inter Black" panose="020B0502030000000004" pitchFamily="34" charset="0"/>
              </a:rPr>
              <a:t>TOOLS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5F4E458D-3808-62B4-EC33-64EBFA499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152" y="6310893"/>
            <a:ext cx="1349695" cy="363963"/>
          </a:xfrm>
          <a:prstGeom prst="rect">
            <a:avLst/>
          </a:prstGeom>
        </p:spPr>
      </p:pic>
      <p:pic>
        <p:nvPicPr>
          <p:cNvPr id="1026" name="Picture 2" descr="Adobe XD Learn &amp; Support">
            <a:extLst>
              <a:ext uri="{FF2B5EF4-FFF2-40B4-BE49-F238E27FC236}">
                <a16:creationId xmlns:a16="http://schemas.microsoft.com/office/drawing/2014/main" id="{2B97B738-398A-22F0-F140-AD075526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10" b="96380" l="3057" r="98690">
                        <a14:foregroundMark x1="65939" y1="14480" x2="19651" y2="27149"/>
                        <a14:foregroundMark x1="19651" y1="27149" x2="23144" y2="66968"/>
                        <a14:foregroundMark x1="23144" y1="66968" x2="51528" y2="90045"/>
                        <a14:foregroundMark x1="51528" y1="90045" x2="85590" y2="54751"/>
                        <a14:foregroundMark x1="85590" y1="54751" x2="82096" y2="14480"/>
                        <a14:foregroundMark x1="82096" y1="14480" x2="60699" y2="12670"/>
                        <a14:foregroundMark x1="42795" y1="13122" x2="4367" y2="26697"/>
                        <a14:foregroundMark x1="4367" y1="26697" x2="15721" y2="79186"/>
                        <a14:foregroundMark x1="27074" y1="96380" x2="27511" y2="4525"/>
                        <a14:foregroundMark x1="12341" y1="9955" x2="40175" y2="9955"/>
                        <a14:foregroundMark x1="40175" y1="9955" x2="88646" y2="9050"/>
                        <a14:foregroundMark x1="90393" y1="20814" x2="89956" y2="81448"/>
                        <a14:foregroundMark x1="89956" y1="81448" x2="68122" y2="92760"/>
                        <a14:foregroundMark x1="68122" y1="92760" x2="21834" y2="84615"/>
                        <a14:foregroundMark x1="21834" y1="84615" x2="30568" y2="28054"/>
                        <a14:foregroundMark x1="30568" y1="28054" x2="59389" y2="14932"/>
                        <a14:foregroundMark x1="59389" y1="14932" x2="89520" y2="47964"/>
                        <a14:foregroundMark x1="63755" y1="7240" x2="8297" y2="12217"/>
                        <a14:foregroundMark x1="8297" y1="12217" x2="16594" y2="56561"/>
                        <a14:foregroundMark x1="16594" y1="56561" x2="70306" y2="90045"/>
                        <a14:foregroundMark x1="70306" y1="90045" x2="39301" y2="38009"/>
                        <a14:foregroundMark x1="39301" y1="38009" x2="7179" y2="10407"/>
                        <a14:foregroundMark x1="7860" y1="23982" x2="15721" y2="2262"/>
                        <a14:foregroundMark x1="15721" y1="2262" x2="82533" y2="84163"/>
                        <a14:foregroundMark x1="82533" y1="84163" x2="98690" y2="65158"/>
                        <a14:foregroundMark x1="98690" y1="65158" x2="97380" y2="66516"/>
                        <a14:foregroundMark x1="14847" y1="5882" x2="74672" y2="19910"/>
                        <a14:foregroundMark x1="74672" y1="19910" x2="54585" y2="2262"/>
                        <a14:foregroundMark x1="54585" y1="2262" x2="16594" y2="2262"/>
                        <a14:foregroundMark x1="21834" y1="90950" x2="43668" y2="96380"/>
                        <a14:foregroundMark x1="43668" y1="96380" x2="77293" y2="94570"/>
                        <a14:foregroundMark x1="77293" y1="94570" x2="57205" y2="85973"/>
                        <a14:foregroundMark x1="71179" y1="46154" x2="74236" y2="60181"/>
                        <a14:backgroundMark x1="3057" y1="5430" x2="3057" y2="6787"/>
                        <a14:backgroundMark x1="3057" y1="4977" x2="3057" y2="10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4" y="1268215"/>
            <a:ext cx="625336" cy="60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tom (editor) - Wikipedia">
            <a:extLst>
              <a:ext uri="{FF2B5EF4-FFF2-40B4-BE49-F238E27FC236}">
                <a16:creationId xmlns:a16="http://schemas.microsoft.com/office/drawing/2014/main" id="{C45DF470-2961-C78F-99FC-D592CBBE6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4" y="2228729"/>
            <a:ext cx="625336" cy="57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F2322E2-316D-C672-0DD9-554CBCCB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4" y="3158458"/>
            <a:ext cx="625335" cy="62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XAMPP - Wikipedia">
            <a:extLst>
              <a:ext uri="{FF2B5EF4-FFF2-40B4-BE49-F238E27FC236}">
                <a16:creationId xmlns:a16="http://schemas.microsoft.com/office/drawing/2014/main" id="{20F0887D-4CB1-62D3-5BC1-765F86A0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4" y="4140817"/>
            <a:ext cx="625335" cy="6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sign for Open Source: phpMyAdmin Brand Refresh | by Adriano Cahete |  Medium">
            <a:extLst>
              <a:ext uri="{FF2B5EF4-FFF2-40B4-BE49-F238E27FC236}">
                <a16:creationId xmlns:a16="http://schemas.microsoft.com/office/drawing/2014/main" id="{6A257477-3D13-5D23-FBF3-1D0589BBA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78" y="5131984"/>
            <a:ext cx="874572" cy="7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FAB656-D25D-415E-2B57-E73376D6632A}"/>
              </a:ext>
            </a:extLst>
          </p:cNvPr>
          <p:cNvSpPr txBox="1"/>
          <p:nvPr/>
        </p:nvSpPr>
        <p:spPr>
          <a:xfrm>
            <a:off x="3159881" y="1369905"/>
            <a:ext cx="545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ADOBE XD</a:t>
            </a:r>
            <a:endParaRPr lang="it-IT" sz="200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F94050-70F9-EABC-150B-A5D53B0C031C}"/>
              </a:ext>
            </a:extLst>
          </p:cNvPr>
          <p:cNvSpPr txBox="1"/>
          <p:nvPr/>
        </p:nvSpPr>
        <p:spPr>
          <a:xfrm>
            <a:off x="3159881" y="2315026"/>
            <a:ext cx="545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ATOM</a:t>
            </a:r>
            <a:endParaRPr lang="it-IT" sz="200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FFFCD5-4F72-7989-5F98-5C25C47B0288}"/>
              </a:ext>
            </a:extLst>
          </p:cNvPr>
          <p:cNvSpPr txBox="1"/>
          <p:nvPr/>
        </p:nvSpPr>
        <p:spPr>
          <a:xfrm>
            <a:off x="3159881" y="3271070"/>
            <a:ext cx="545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VS CODE</a:t>
            </a:r>
            <a:endParaRPr lang="it-IT" sz="200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7ACFC9-2903-A69B-41E4-BAC03F8D032D}"/>
              </a:ext>
            </a:extLst>
          </p:cNvPr>
          <p:cNvSpPr txBox="1"/>
          <p:nvPr/>
        </p:nvSpPr>
        <p:spPr>
          <a:xfrm>
            <a:off x="3159881" y="4257833"/>
            <a:ext cx="545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XAMPP</a:t>
            </a:r>
            <a:endParaRPr lang="it-IT" sz="200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E89986-8345-864E-0E89-418107AAAF98}"/>
              </a:ext>
            </a:extLst>
          </p:cNvPr>
          <p:cNvSpPr txBox="1"/>
          <p:nvPr/>
        </p:nvSpPr>
        <p:spPr>
          <a:xfrm>
            <a:off x="3159881" y="5294864"/>
            <a:ext cx="545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kern="0" dirty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PHP MYADMIN</a:t>
            </a:r>
            <a:endParaRPr lang="it-IT" sz="2000" dirty="0">
              <a:solidFill>
                <a:schemeClr val="bg1"/>
              </a:solidFill>
              <a:latin typeface="Inter Medium" panose="020B0502030000000004" pitchFamily="34" charset="0"/>
              <a:ea typeface="Inter Medium" panose="020B0502030000000004" pitchFamily="34" charset="0"/>
            </a:endParaRPr>
          </a:p>
        </p:txBody>
      </p:sp>
      <p:pic>
        <p:nvPicPr>
          <p:cNvPr id="11" name="Immagine 10" descr="Immagine che contiene vestiti, schermata, testo, Viso umano&#10;&#10;Descrizione generata automaticamente">
            <a:extLst>
              <a:ext uri="{FF2B5EF4-FFF2-40B4-BE49-F238E27FC236}">
                <a16:creationId xmlns:a16="http://schemas.microsoft.com/office/drawing/2014/main" id="{3E3A0A11-BD1C-69B8-AAA1-99A85922EA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72" b="98910" l="9984" r="89962">
                        <a14:foregroundMark x1="18945" y1="60799" x2="23789" y2="60799"/>
                        <a14:foregroundMark x1="23789" y1="60799" x2="26668" y2="66855"/>
                        <a14:foregroundMark x1="26668" y1="66855" x2="18864" y2="68107"/>
                        <a14:foregroundMark x1="18864" y1="68107" x2="18461" y2="61203"/>
                        <a14:foregroundMark x1="31647" y1="24667" x2="31270" y2="24505"/>
                        <a14:foregroundMark x1="58504" y1="17360" x2="60522" y2="18934"/>
                        <a14:foregroundMark x1="68730" y1="36980" x2="68730" y2="36980"/>
                        <a14:foregroundMark x1="69403" y1="35567" x2="68434" y2="36254"/>
                        <a14:foregroundMark x1="63294" y1="41865" x2="62809" y2="41138"/>
                        <a14:foregroundMark x1="63105" y1="43601" x2="63294" y2="42996"/>
                        <a14:foregroundMark x1="26103" y1="80702" x2="26265" y2="89342"/>
                        <a14:foregroundMark x1="26265" y1="89342" x2="34069" y2="92047"/>
                        <a14:foregroundMark x1="34069" y1="92047" x2="40366" y2="82317"/>
                        <a14:foregroundMark x1="40366" y1="82317" x2="40447" y2="78563"/>
                        <a14:foregroundMark x1="63105" y1="70125" x2="64128" y2="77473"/>
                        <a14:foregroundMark x1="64128" y1="77473" x2="64693" y2="69439"/>
                        <a14:foregroundMark x1="64693" y1="69439" x2="63563" y2="69398"/>
                        <a14:foregroundMark x1="51157" y1="86314" x2="54117" y2="98910"/>
                        <a14:foregroundMark x1="46071" y1="22366" x2="49758" y2="16472"/>
                        <a14:foregroundMark x1="49758" y1="16472" x2="53929" y2="18208"/>
                        <a14:foregroundMark x1="38724" y1="13888" x2="36814" y2="10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8333" y="733768"/>
            <a:ext cx="9765781" cy="66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1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2889</Words>
  <Application>Microsoft Macintosh PowerPoint</Application>
  <PresentationFormat>Widescreen</PresentationFormat>
  <Paragraphs>374</Paragraphs>
  <Slides>43</Slides>
  <Notes>43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Courier New</vt:lpstr>
      <vt:lpstr>Inter Black</vt:lpstr>
      <vt:lpstr>Inter Light</vt:lpstr>
      <vt:lpstr>Inter Medium</vt:lpstr>
      <vt:lpstr>JetBrains Mono</vt:lpstr>
      <vt:lpstr>Menlo</vt:lpstr>
      <vt:lpstr>Roboto</vt:lpstr>
      <vt:lpstr>Segoe UI</vt:lpstr>
      <vt:lpstr>Times New Roman</vt:lpstr>
      <vt:lpstr>Tema di Office</vt:lpstr>
      <vt:lpstr>Presentazione standard di PowerPoint</vt:lpstr>
      <vt:lpstr>TEAM</vt:lpstr>
      <vt:lpstr>INTRODUZIONE</vt:lpstr>
      <vt:lpstr>OBBIETTIVO</vt:lpstr>
      <vt:lpstr>METODOLOGIA DI SVILUPPO</vt:lpstr>
      <vt:lpstr>METODOLOGIA AGILE</vt:lpstr>
      <vt:lpstr>PROCESSO DI SVILUPPO</vt:lpstr>
      <vt:lpstr>PROTOTIPO</vt:lpstr>
      <vt:lpstr>TOOLS</vt:lpstr>
      <vt:lpstr>Presentazione standard di PowerPoint</vt:lpstr>
      <vt:lpstr>ARCHITECTURE</vt:lpstr>
      <vt:lpstr>FRONT – END</vt:lpstr>
      <vt:lpstr>FRONT – END</vt:lpstr>
      <vt:lpstr>INCREMENT.js</vt:lpstr>
      <vt:lpstr>FRONT – END</vt:lpstr>
      <vt:lpstr>ATTACKS OVERVIEW</vt:lpstr>
      <vt:lpstr>IDENTIFICATION AND AUTHENTICATION FAILURES</vt:lpstr>
      <vt:lpstr>Presentazione standard di PowerPoint</vt:lpstr>
      <vt:lpstr>Presentazione standard di PowerPoint</vt:lpstr>
      <vt:lpstr> </vt:lpstr>
      <vt:lpstr>BROKEN ACCESS CONTROL</vt:lpstr>
      <vt:lpstr>BROKEN ACCESS CONTROL soluzioni</vt:lpstr>
      <vt:lpstr>  </vt:lpstr>
      <vt:lpstr>  </vt:lpstr>
      <vt:lpstr>  </vt:lpstr>
      <vt:lpstr>CRYPTOGRAPHIC FAILURES</vt:lpstr>
      <vt:lpstr>CRYPTOGRAPHIC FAILURES soluzioni</vt:lpstr>
      <vt:lpstr>  </vt:lpstr>
      <vt:lpstr>  </vt:lpstr>
      <vt:lpstr>  </vt:lpstr>
      <vt:lpstr>SQL INJECTION</vt:lpstr>
      <vt:lpstr>SQL INJECTION soluzioni</vt:lpstr>
      <vt:lpstr>SQL INJECTION esempio</vt:lpstr>
      <vt:lpstr>SECURITY MISCONFIGURATION</vt:lpstr>
      <vt:lpstr>SECURITY MISCONFIGURATION soluzioni</vt:lpstr>
      <vt:lpstr>PHISHING</vt:lpstr>
      <vt:lpstr>PHISHING soluzioni</vt:lpstr>
      <vt:lpstr>PHISHING esempio</vt:lpstr>
      <vt:lpstr>Restricted URL Access</vt:lpstr>
      <vt:lpstr>Restricted URL Access soluzioni</vt:lpstr>
      <vt:lpstr>Restricted URL Access esempio</vt:lpstr>
      <vt:lpstr>G O   L I V E</vt:lpstr>
      <vt:lpstr>THANK YOU FOR YOUR ATTENCTION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IANNONE ALESSANDRO</dc:creator>
  <cp:lastModifiedBy>DETOMASO RICCARDO</cp:lastModifiedBy>
  <cp:revision>22</cp:revision>
  <dcterms:created xsi:type="dcterms:W3CDTF">2023-06-29T15:28:40Z</dcterms:created>
  <dcterms:modified xsi:type="dcterms:W3CDTF">2023-07-06T13:18:44Z</dcterms:modified>
</cp:coreProperties>
</file>